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65" r:id="rId2"/>
    <p:sldId id="268" r:id="rId3"/>
    <p:sldId id="269" r:id="rId4"/>
    <p:sldId id="271" r:id="rId5"/>
    <p:sldId id="270" r:id="rId6"/>
    <p:sldId id="273" r:id="rId7"/>
    <p:sldId id="279" r:id="rId8"/>
    <p:sldId id="281" r:id="rId9"/>
    <p:sldId id="280" r:id="rId10"/>
    <p:sldId id="278" r:id="rId11"/>
    <p:sldId id="283" r:id="rId12"/>
    <p:sldId id="272" r:id="rId13"/>
    <p:sldId id="276" r:id="rId14"/>
    <p:sldId id="275" r:id="rId15"/>
    <p:sldId id="266"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8F"/>
    <a:srgbClr val="273C75"/>
    <a:srgbClr val="ABFFFF"/>
    <a:srgbClr val="A3FFFF"/>
    <a:srgbClr val="FFFFCD"/>
    <a:srgbClr val="66FFFF"/>
    <a:srgbClr val="CC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71913" autoAdjust="0"/>
  </p:normalViewPr>
  <p:slideViewPr>
    <p:cSldViewPr snapToGrid="0">
      <p:cViewPr varScale="1">
        <p:scale>
          <a:sx n="79" d="100"/>
          <a:sy n="79" d="100"/>
        </p:scale>
        <p:origin x="1830" y="96"/>
      </p:cViewPr>
      <p:guideLst/>
    </p:cSldViewPr>
  </p:slideViewPr>
  <p:outlineViewPr>
    <p:cViewPr>
      <p:scale>
        <a:sx n="33" d="100"/>
        <a:sy n="33" d="100"/>
      </p:scale>
      <p:origin x="0" y="-4002"/>
    </p:cViewPr>
  </p:outlineViewPr>
  <p:notesTextViewPr>
    <p:cViewPr>
      <p:scale>
        <a:sx n="3" d="2"/>
        <a:sy n="3" d="2"/>
      </p:scale>
      <p:origin x="0" y="0"/>
    </p:cViewPr>
  </p:notesTextViewPr>
  <p:notesViewPr>
    <p:cSldViewPr snapToGrid="0">
      <p:cViewPr varScale="1">
        <p:scale>
          <a:sx n="84" d="100"/>
          <a:sy n="84" d="100"/>
        </p:scale>
        <p:origin x="3912"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56BA368-DFE9-4198-BA55-034E2F776833}" type="datetimeFigureOut">
              <a:rPr lang="en-US" smtClean="0"/>
              <a:t>11/15/2023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08AEEDE-BF15-404E-9930-9096B42EEF37}" type="slidenum">
              <a:rPr lang="en-US" smtClean="0"/>
              <a:t>‹#›</a:t>
            </a:fld>
            <a:endParaRPr lang="en-US" dirty="0"/>
          </a:p>
        </p:txBody>
      </p:sp>
    </p:spTree>
    <p:extLst>
      <p:ext uri="{BB962C8B-B14F-4D97-AF65-F5344CB8AC3E}">
        <p14:creationId xmlns:p14="http://schemas.microsoft.com/office/powerpoint/2010/main" val="24141504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08AEEDE-BF15-404E-9930-9096B42EEF37}" type="slidenum">
              <a:rPr lang="en-US" smtClean="0"/>
              <a:t>1</a:t>
            </a:fld>
            <a:endParaRPr lang="en-US" dirty="0"/>
          </a:p>
        </p:txBody>
      </p:sp>
    </p:spTree>
    <p:extLst>
      <p:ext uri="{BB962C8B-B14F-4D97-AF65-F5344CB8AC3E}">
        <p14:creationId xmlns:p14="http://schemas.microsoft.com/office/powerpoint/2010/main" val="14941870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22910" y="4640581"/>
            <a:ext cx="5486400" cy="3600450"/>
          </a:xfrm>
        </p:spPr>
        <p:txBody>
          <a:bodyPr/>
          <a:lstStyle/>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708AEEDE-BF15-404E-9930-9096B42EEF37}" type="slidenum">
              <a:rPr lang="en-US" smtClean="0"/>
              <a:t>10</a:t>
            </a:fld>
            <a:endParaRPr lang="en-US" dirty="0"/>
          </a:p>
        </p:txBody>
      </p:sp>
    </p:spTree>
    <p:extLst>
      <p:ext uri="{BB962C8B-B14F-4D97-AF65-F5344CB8AC3E}">
        <p14:creationId xmlns:p14="http://schemas.microsoft.com/office/powerpoint/2010/main" val="12468169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22910" y="4640581"/>
            <a:ext cx="5486400" cy="3600450"/>
          </a:xfrm>
        </p:spPr>
        <p:txBody>
          <a:bodyPr/>
          <a:lstStyle/>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708AEEDE-BF15-404E-9930-9096B42EEF37}" type="slidenum">
              <a:rPr lang="en-US" smtClean="0"/>
              <a:t>11</a:t>
            </a:fld>
            <a:endParaRPr lang="en-US" dirty="0"/>
          </a:p>
        </p:txBody>
      </p:sp>
    </p:spTree>
    <p:extLst>
      <p:ext uri="{BB962C8B-B14F-4D97-AF65-F5344CB8AC3E}">
        <p14:creationId xmlns:p14="http://schemas.microsoft.com/office/powerpoint/2010/main" val="815438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08AEEDE-BF15-404E-9930-9096B42EEF37}" type="slidenum">
              <a:rPr lang="en-US" smtClean="0"/>
              <a:t>12</a:t>
            </a:fld>
            <a:endParaRPr lang="en-US" dirty="0"/>
          </a:p>
        </p:txBody>
      </p:sp>
    </p:spTree>
    <p:extLst>
      <p:ext uri="{BB962C8B-B14F-4D97-AF65-F5344CB8AC3E}">
        <p14:creationId xmlns:p14="http://schemas.microsoft.com/office/powerpoint/2010/main" val="4474011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22910" y="4640581"/>
            <a:ext cx="5486400" cy="3600450"/>
          </a:xfrm>
        </p:spPr>
        <p:txBody>
          <a:bodyPr/>
          <a:lstStyle/>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708AEEDE-BF15-404E-9930-9096B42EEF37}" type="slidenum">
              <a:rPr lang="en-US" smtClean="0"/>
              <a:t>13</a:t>
            </a:fld>
            <a:endParaRPr lang="en-US" dirty="0"/>
          </a:p>
        </p:txBody>
      </p:sp>
    </p:spTree>
    <p:extLst>
      <p:ext uri="{BB962C8B-B14F-4D97-AF65-F5344CB8AC3E}">
        <p14:creationId xmlns:p14="http://schemas.microsoft.com/office/powerpoint/2010/main" val="27702425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22910" y="4640581"/>
            <a:ext cx="5486400" cy="3600450"/>
          </a:xfrm>
        </p:spPr>
        <p:txBody>
          <a:bodyPr/>
          <a:lstStyle/>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708AEEDE-BF15-404E-9930-9096B42EEF37}" type="slidenum">
              <a:rPr lang="en-US" smtClean="0"/>
              <a:t>14</a:t>
            </a:fld>
            <a:endParaRPr lang="en-US" dirty="0"/>
          </a:p>
        </p:txBody>
      </p:sp>
    </p:spTree>
    <p:extLst>
      <p:ext uri="{BB962C8B-B14F-4D97-AF65-F5344CB8AC3E}">
        <p14:creationId xmlns:p14="http://schemas.microsoft.com/office/powerpoint/2010/main" val="35466672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22910" y="4640581"/>
            <a:ext cx="5486400" cy="3600450"/>
          </a:xfrm>
        </p:spPr>
        <p:txBody>
          <a:bodyPr/>
          <a:lstStyle/>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708AEEDE-BF15-404E-9930-9096B42EEF37}" type="slidenum">
              <a:rPr lang="en-US" smtClean="0"/>
              <a:t>15</a:t>
            </a:fld>
            <a:endParaRPr lang="en-US" dirty="0"/>
          </a:p>
        </p:txBody>
      </p:sp>
    </p:spTree>
    <p:extLst>
      <p:ext uri="{BB962C8B-B14F-4D97-AF65-F5344CB8AC3E}">
        <p14:creationId xmlns:p14="http://schemas.microsoft.com/office/powerpoint/2010/main" val="9392909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08AEEDE-BF15-404E-9930-9096B42EEF37}" type="slidenum">
              <a:rPr lang="en-US" smtClean="0"/>
              <a:t>2</a:t>
            </a:fld>
            <a:endParaRPr lang="en-US" dirty="0"/>
          </a:p>
        </p:txBody>
      </p:sp>
    </p:spTree>
    <p:extLst>
      <p:ext uri="{BB962C8B-B14F-4D97-AF65-F5344CB8AC3E}">
        <p14:creationId xmlns:p14="http://schemas.microsoft.com/office/powerpoint/2010/main" val="38427227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08AEEDE-BF15-404E-9930-9096B42EEF37}" type="slidenum">
              <a:rPr lang="en-US" smtClean="0"/>
              <a:t>3</a:t>
            </a:fld>
            <a:endParaRPr lang="en-US" dirty="0"/>
          </a:p>
        </p:txBody>
      </p:sp>
    </p:spTree>
    <p:extLst>
      <p:ext uri="{BB962C8B-B14F-4D97-AF65-F5344CB8AC3E}">
        <p14:creationId xmlns:p14="http://schemas.microsoft.com/office/powerpoint/2010/main" val="38748894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08AEEDE-BF15-404E-9930-9096B42EEF37}" type="slidenum">
              <a:rPr lang="en-US" smtClean="0"/>
              <a:t>4</a:t>
            </a:fld>
            <a:endParaRPr lang="en-US" dirty="0"/>
          </a:p>
        </p:txBody>
      </p:sp>
    </p:spTree>
    <p:extLst>
      <p:ext uri="{BB962C8B-B14F-4D97-AF65-F5344CB8AC3E}">
        <p14:creationId xmlns:p14="http://schemas.microsoft.com/office/powerpoint/2010/main" val="38866697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08AEEDE-BF15-404E-9930-9096B42EEF37}" type="slidenum">
              <a:rPr lang="en-US" smtClean="0"/>
              <a:t>5</a:t>
            </a:fld>
            <a:endParaRPr lang="en-US" dirty="0"/>
          </a:p>
        </p:txBody>
      </p:sp>
    </p:spTree>
    <p:extLst>
      <p:ext uri="{BB962C8B-B14F-4D97-AF65-F5344CB8AC3E}">
        <p14:creationId xmlns:p14="http://schemas.microsoft.com/office/powerpoint/2010/main" val="3139916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08AEEDE-BF15-404E-9930-9096B42EEF37}" type="slidenum">
              <a:rPr lang="en-US" smtClean="0"/>
              <a:t>6</a:t>
            </a:fld>
            <a:endParaRPr lang="en-US" dirty="0"/>
          </a:p>
        </p:txBody>
      </p:sp>
    </p:spTree>
    <p:extLst>
      <p:ext uri="{BB962C8B-B14F-4D97-AF65-F5344CB8AC3E}">
        <p14:creationId xmlns:p14="http://schemas.microsoft.com/office/powerpoint/2010/main" val="29172307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22910" y="4640581"/>
            <a:ext cx="5486400" cy="3600450"/>
          </a:xfrm>
        </p:spPr>
        <p:txBody>
          <a:bodyPr/>
          <a:lstStyle/>
          <a:p>
            <a:r>
              <a:rPr lang="en-US" dirty="0"/>
              <a:t>.</a:t>
            </a:r>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708AEEDE-BF15-404E-9930-9096B42EEF37}" type="slidenum">
              <a:rPr lang="en-US" smtClean="0"/>
              <a:t>7</a:t>
            </a:fld>
            <a:endParaRPr lang="en-US" dirty="0"/>
          </a:p>
        </p:txBody>
      </p:sp>
    </p:spTree>
    <p:extLst>
      <p:ext uri="{BB962C8B-B14F-4D97-AF65-F5344CB8AC3E}">
        <p14:creationId xmlns:p14="http://schemas.microsoft.com/office/powerpoint/2010/main" val="14741900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22910" y="4640581"/>
            <a:ext cx="5486400" cy="3600450"/>
          </a:xfrm>
        </p:spPr>
        <p:txBody>
          <a:bodyPr/>
          <a:lstStyle/>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708AEEDE-BF15-404E-9930-9096B42EEF37}" type="slidenum">
              <a:rPr lang="en-US" smtClean="0"/>
              <a:t>8</a:t>
            </a:fld>
            <a:endParaRPr lang="en-US" dirty="0"/>
          </a:p>
        </p:txBody>
      </p:sp>
    </p:spTree>
    <p:extLst>
      <p:ext uri="{BB962C8B-B14F-4D97-AF65-F5344CB8AC3E}">
        <p14:creationId xmlns:p14="http://schemas.microsoft.com/office/powerpoint/2010/main" val="35969341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22910" y="4640581"/>
            <a:ext cx="5486400" cy="3600450"/>
          </a:xfrm>
        </p:spPr>
        <p:txBody>
          <a:bodyPr/>
          <a:lstStyle/>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708AEEDE-BF15-404E-9930-9096B42EEF37}" type="slidenum">
              <a:rPr lang="en-US" smtClean="0"/>
              <a:t>9</a:t>
            </a:fld>
            <a:endParaRPr lang="en-US" dirty="0"/>
          </a:p>
        </p:txBody>
      </p:sp>
    </p:spTree>
    <p:extLst>
      <p:ext uri="{BB962C8B-B14F-4D97-AF65-F5344CB8AC3E}">
        <p14:creationId xmlns:p14="http://schemas.microsoft.com/office/powerpoint/2010/main" val="20280195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06D035-3693-4D2E-8712-1B11255205E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6DD0318-447A-4DBE-AACA-229740649C4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5EF5784-00FC-4F6C-90AA-3251095FDBB7}"/>
              </a:ext>
            </a:extLst>
          </p:cNvPr>
          <p:cNvSpPr>
            <a:spLocks noGrp="1"/>
          </p:cNvSpPr>
          <p:nvPr>
            <p:ph type="dt" sz="half" idx="10"/>
          </p:nvPr>
        </p:nvSpPr>
        <p:spPr/>
        <p:txBody>
          <a:bodyPr/>
          <a:lstStyle/>
          <a:p>
            <a:fld id="{0385BE44-7546-46E2-8645-F52A6AA77296}" type="datetimeFigureOut">
              <a:rPr lang="en-US" smtClean="0"/>
              <a:t>11/15/2023</a:t>
            </a:fld>
            <a:endParaRPr lang="en-US" dirty="0"/>
          </a:p>
        </p:txBody>
      </p:sp>
      <p:sp>
        <p:nvSpPr>
          <p:cNvPr id="5" name="Footer Placeholder 4">
            <a:extLst>
              <a:ext uri="{FF2B5EF4-FFF2-40B4-BE49-F238E27FC236}">
                <a16:creationId xmlns:a16="http://schemas.microsoft.com/office/drawing/2014/main" id="{EB792E90-B7AF-48AC-92B3-0386EC9CE53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A5CE57F-2A44-4713-A1D2-61422CB75A93}"/>
              </a:ext>
            </a:extLst>
          </p:cNvPr>
          <p:cNvSpPr>
            <a:spLocks noGrp="1"/>
          </p:cNvSpPr>
          <p:nvPr>
            <p:ph type="sldNum" sz="quarter" idx="12"/>
          </p:nvPr>
        </p:nvSpPr>
        <p:spPr/>
        <p:txBody>
          <a:bodyPr/>
          <a:lstStyle/>
          <a:p>
            <a:fld id="{59C25B42-6E77-45C9-8839-3E45303771D1}" type="slidenum">
              <a:rPr lang="en-US" smtClean="0"/>
              <a:t>‹#›</a:t>
            </a:fld>
            <a:endParaRPr lang="en-US" dirty="0"/>
          </a:p>
        </p:txBody>
      </p:sp>
    </p:spTree>
    <p:extLst>
      <p:ext uri="{BB962C8B-B14F-4D97-AF65-F5344CB8AC3E}">
        <p14:creationId xmlns:p14="http://schemas.microsoft.com/office/powerpoint/2010/main" val="1381867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0758ED-9413-4316-827D-6E8AE901327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4D5DE51-6C6C-49E1-95E0-072D9051631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D3C3DBD-0C26-4A63-A996-A45318AF6F08}"/>
              </a:ext>
            </a:extLst>
          </p:cNvPr>
          <p:cNvSpPr>
            <a:spLocks noGrp="1"/>
          </p:cNvSpPr>
          <p:nvPr>
            <p:ph type="dt" sz="half" idx="10"/>
          </p:nvPr>
        </p:nvSpPr>
        <p:spPr/>
        <p:txBody>
          <a:bodyPr/>
          <a:lstStyle/>
          <a:p>
            <a:fld id="{0385BE44-7546-46E2-8645-F52A6AA77296}" type="datetimeFigureOut">
              <a:rPr lang="en-US" smtClean="0"/>
              <a:t>11/15/2023</a:t>
            </a:fld>
            <a:endParaRPr lang="en-US" dirty="0"/>
          </a:p>
        </p:txBody>
      </p:sp>
      <p:sp>
        <p:nvSpPr>
          <p:cNvPr id="5" name="Footer Placeholder 4">
            <a:extLst>
              <a:ext uri="{FF2B5EF4-FFF2-40B4-BE49-F238E27FC236}">
                <a16:creationId xmlns:a16="http://schemas.microsoft.com/office/drawing/2014/main" id="{880A254C-4118-4D67-92B4-C6E9B2EC4AF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19E39E4-56D6-43DE-B45D-21D295088026}"/>
              </a:ext>
            </a:extLst>
          </p:cNvPr>
          <p:cNvSpPr>
            <a:spLocks noGrp="1"/>
          </p:cNvSpPr>
          <p:nvPr>
            <p:ph type="sldNum" sz="quarter" idx="12"/>
          </p:nvPr>
        </p:nvSpPr>
        <p:spPr/>
        <p:txBody>
          <a:bodyPr/>
          <a:lstStyle/>
          <a:p>
            <a:fld id="{59C25B42-6E77-45C9-8839-3E45303771D1}" type="slidenum">
              <a:rPr lang="en-US" smtClean="0"/>
              <a:t>‹#›</a:t>
            </a:fld>
            <a:endParaRPr lang="en-US" dirty="0"/>
          </a:p>
        </p:txBody>
      </p:sp>
    </p:spTree>
    <p:extLst>
      <p:ext uri="{BB962C8B-B14F-4D97-AF65-F5344CB8AC3E}">
        <p14:creationId xmlns:p14="http://schemas.microsoft.com/office/powerpoint/2010/main" val="13670969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86838CB-0BFB-489B-90B0-7ED8FE5D302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043D74B-448A-429E-AC62-0BA195DFD3B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E39A77D-4F85-4FC1-A365-145CE4E9DBBD}"/>
              </a:ext>
            </a:extLst>
          </p:cNvPr>
          <p:cNvSpPr>
            <a:spLocks noGrp="1"/>
          </p:cNvSpPr>
          <p:nvPr>
            <p:ph type="dt" sz="half" idx="10"/>
          </p:nvPr>
        </p:nvSpPr>
        <p:spPr/>
        <p:txBody>
          <a:bodyPr/>
          <a:lstStyle/>
          <a:p>
            <a:fld id="{0385BE44-7546-46E2-8645-F52A6AA77296}" type="datetimeFigureOut">
              <a:rPr lang="en-US" smtClean="0"/>
              <a:t>11/15/2023</a:t>
            </a:fld>
            <a:endParaRPr lang="en-US" dirty="0"/>
          </a:p>
        </p:txBody>
      </p:sp>
      <p:sp>
        <p:nvSpPr>
          <p:cNvPr id="5" name="Footer Placeholder 4">
            <a:extLst>
              <a:ext uri="{FF2B5EF4-FFF2-40B4-BE49-F238E27FC236}">
                <a16:creationId xmlns:a16="http://schemas.microsoft.com/office/drawing/2014/main" id="{BC4D633B-2CA4-4950-889A-5480AAC49AF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566A591-1443-4C50-A52C-A3C28BD856A5}"/>
              </a:ext>
            </a:extLst>
          </p:cNvPr>
          <p:cNvSpPr>
            <a:spLocks noGrp="1"/>
          </p:cNvSpPr>
          <p:nvPr>
            <p:ph type="sldNum" sz="quarter" idx="12"/>
          </p:nvPr>
        </p:nvSpPr>
        <p:spPr/>
        <p:txBody>
          <a:bodyPr/>
          <a:lstStyle/>
          <a:p>
            <a:fld id="{59C25B42-6E77-45C9-8839-3E45303771D1}" type="slidenum">
              <a:rPr lang="en-US" smtClean="0"/>
              <a:t>‹#›</a:t>
            </a:fld>
            <a:endParaRPr lang="en-US" dirty="0"/>
          </a:p>
        </p:txBody>
      </p:sp>
    </p:spTree>
    <p:extLst>
      <p:ext uri="{BB962C8B-B14F-4D97-AF65-F5344CB8AC3E}">
        <p14:creationId xmlns:p14="http://schemas.microsoft.com/office/powerpoint/2010/main" val="25580361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48D2EA-B2CF-41E4-986D-B975E535196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3DA9C01-97AA-476F-B03B-5F9315B44B4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D1429E6-6C19-4B36-8921-35C9C1911485}"/>
              </a:ext>
            </a:extLst>
          </p:cNvPr>
          <p:cNvSpPr>
            <a:spLocks noGrp="1"/>
          </p:cNvSpPr>
          <p:nvPr>
            <p:ph type="dt" sz="half" idx="10"/>
          </p:nvPr>
        </p:nvSpPr>
        <p:spPr/>
        <p:txBody>
          <a:bodyPr/>
          <a:lstStyle/>
          <a:p>
            <a:fld id="{0385BE44-7546-46E2-8645-F52A6AA77296}" type="datetimeFigureOut">
              <a:rPr lang="en-US" smtClean="0"/>
              <a:t>11/15/2023</a:t>
            </a:fld>
            <a:endParaRPr lang="en-US" dirty="0"/>
          </a:p>
        </p:txBody>
      </p:sp>
      <p:sp>
        <p:nvSpPr>
          <p:cNvPr id="5" name="Footer Placeholder 4">
            <a:extLst>
              <a:ext uri="{FF2B5EF4-FFF2-40B4-BE49-F238E27FC236}">
                <a16:creationId xmlns:a16="http://schemas.microsoft.com/office/drawing/2014/main" id="{4D0F5974-950F-42BD-87F6-2CA27F0AD91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49E56D5-5D1A-4FCA-850C-945F277B2C1B}"/>
              </a:ext>
            </a:extLst>
          </p:cNvPr>
          <p:cNvSpPr>
            <a:spLocks noGrp="1"/>
          </p:cNvSpPr>
          <p:nvPr>
            <p:ph type="sldNum" sz="quarter" idx="12"/>
          </p:nvPr>
        </p:nvSpPr>
        <p:spPr/>
        <p:txBody>
          <a:bodyPr/>
          <a:lstStyle/>
          <a:p>
            <a:fld id="{59C25B42-6E77-45C9-8839-3E45303771D1}" type="slidenum">
              <a:rPr lang="en-US" smtClean="0"/>
              <a:t>‹#›</a:t>
            </a:fld>
            <a:endParaRPr lang="en-US" dirty="0"/>
          </a:p>
        </p:txBody>
      </p:sp>
    </p:spTree>
    <p:extLst>
      <p:ext uri="{BB962C8B-B14F-4D97-AF65-F5344CB8AC3E}">
        <p14:creationId xmlns:p14="http://schemas.microsoft.com/office/powerpoint/2010/main" val="6247892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2D00EA-95B5-4C84-8931-23F36984374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BC20932-306F-4080-8ECA-BA94C015274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628CC94-3715-467F-9468-7AA584671D90}"/>
              </a:ext>
            </a:extLst>
          </p:cNvPr>
          <p:cNvSpPr>
            <a:spLocks noGrp="1"/>
          </p:cNvSpPr>
          <p:nvPr>
            <p:ph type="dt" sz="half" idx="10"/>
          </p:nvPr>
        </p:nvSpPr>
        <p:spPr/>
        <p:txBody>
          <a:bodyPr/>
          <a:lstStyle/>
          <a:p>
            <a:fld id="{0385BE44-7546-46E2-8645-F52A6AA77296}" type="datetimeFigureOut">
              <a:rPr lang="en-US" smtClean="0"/>
              <a:t>11/15/2023</a:t>
            </a:fld>
            <a:endParaRPr lang="en-US" dirty="0"/>
          </a:p>
        </p:txBody>
      </p:sp>
      <p:sp>
        <p:nvSpPr>
          <p:cNvPr id="5" name="Footer Placeholder 4">
            <a:extLst>
              <a:ext uri="{FF2B5EF4-FFF2-40B4-BE49-F238E27FC236}">
                <a16:creationId xmlns:a16="http://schemas.microsoft.com/office/drawing/2014/main" id="{0E61E6A6-7FF6-45CE-9365-03368761246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F5D7C45-C3C2-4DA6-8671-47AEC6F0F98F}"/>
              </a:ext>
            </a:extLst>
          </p:cNvPr>
          <p:cNvSpPr>
            <a:spLocks noGrp="1"/>
          </p:cNvSpPr>
          <p:nvPr>
            <p:ph type="sldNum" sz="quarter" idx="12"/>
          </p:nvPr>
        </p:nvSpPr>
        <p:spPr/>
        <p:txBody>
          <a:bodyPr/>
          <a:lstStyle/>
          <a:p>
            <a:fld id="{59C25B42-6E77-45C9-8839-3E45303771D1}" type="slidenum">
              <a:rPr lang="en-US" smtClean="0"/>
              <a:t>‹#›</a:t>
            </a:fld>
            <a:endParaRPr lang="en-US" dirty="0"/>
          </a:p>
        </p:txBody>
      </p:sp>
    </p:spTree>
    <p:extLst>
      <p:ext uri="{BB962C8B-B14F-4D97-AF65-F5344CB8AC3E}">
        <p14:creationId xmlns:p14="http://schemas.microsoft.com/office/powerpoint/2010/main" val="13651779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7988FB-1B7B-48D8-B8FF-C530A65D6EB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06F8CC3-25A7-4FD1-AA4A-8C9FD11F5E7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D5DE946-3E78-4CB4-8B55-E8E978993B4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9FA6946-CCC5-44F2-B318-6FBD303980E9}"/>
              </a:ext>
            </a:extLst>
          </p:cNvPr>
          <p:cNvSpPr>
            <a:spLocks noGrp="1"/>
          </p:cNvSpPr>
          <p:nvPr>
            <p:ph type="dt" sz="half" idx="10"/>
          </p:nvPr>
        </p:nvSpPr>
        <p:spPr/>
        <p:txBody>
          <a:bodyPr/>
          <a:lstStyle/>
          <a:p>
            <a:fld id="{0385BE44-7546-46E2-8645-F52A6AA77296}" type="datetimeFigureOut">
              <a:rPr lang="en-US" smtClean="0"/>
              <a:t>11/15/2023</a:t>
            </a:fld>
            <a:endParaRPr lang="en-US" dirty="0"/>
          </a:p>
        </p:txBody>
      </p:sp>
      <p:sp>
        <p:nvSpPr>
          <p:cNvPr id="6" name="Footer Placeholder 5">
            <a:extLst>
              <a:ext uri="{FF2B5EF4-FFF2-40B4-BE49-F238E27FC236}">
                <a16:creationId xmlns:a16="http://schemas.microsoft.com/office/drawing/2014/main" id="{E1652F23-6191-44EC-94B4-C48DB2A7C667}"/>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A63C34B6-286C-4725-863E-50C74DEAE0A6}"/>
              </a:ext>
            </a:extLst>
          </p:cNvPr>
          <p:cNvSpPr>
            <a:spLocks noGrp="1"/>
          </p:cNvSpPr>
          <p:nvPr>
            <p:ph type="sldNum" sz="quarter" idx="12"/>
          </p:nvPr>
        </p:nvSpPr>
        <p:spPr/>
        <p:txBody>
          <a:bodyPr/>
          <a:lstStyle/>
          <a:p>
            <a:fld id="{59C25B42-6E77-45C9-8839-3E45303771D1}" type="slidenum">
              <a:rPr lang="en-US" smtClean="0"/>
              <a:t>‹#›</a:t>
            </a:fld>
            <a:endParaRPr lang="en-US" dirty="0"/>
          </a:p>
        </p:txBody>
      </p:sp>
    </p:spTree>
    <p:extLst>
      <p:ext uri="{BB962C8B-B14F-4D97-AF65-F5344CB8AC3E}">
        <p14:creationId xmlns:p14="http://schemas.microsoft.com/office/powerpoint/2010/main" val="35615998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E2B6CF-91B4-4EC9-9F4F-D9732DF7B6D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7120599-C3C7-4999-80F5-953E476B15B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994FE0A-59D7-4396-A00E-F68C36B3BD5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E70BB78-BDAB-44C0-B946-B636D3B23A3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6D1C8F3-6321-461B-A0A5-28408117287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EF2FABD-A94B-4D95-986B-C6D6DDFE9F07}"/>
              </a:ext>
            </a:extLst>
          </p:cNvPr>
          <p:cNvSpPr>
            <a:spLocks noGrp="1"/>
          </p:cNvSpPr>
          <p:nvPr>
            <p:ph type="dt" sz="half" idx="10"/>
          </p:nvPr>
        </p:nvSpPr>
        <p:spPr/>
        <p:txBody>
          <a:bodyPr/>
          <a:lstStyle/>
          <a:p>
            <a:fld id="{0385BE44-7546-46E2-8645-F52A6AA77296}" type="datetimeFigureOut">
              <a:rPr lang="en-US" smtClean="0"/>
              <a:t>11/15/2023</a:t>
            </a:fld>
            <a:endParaRPr lang="en-US" dirty="0"/>
          </a:p>
        </p:txBody>
      </p:sp>
      <p:sp>
        <p:nvSpPr>
          <p:cNvPr id="8" name="Footer Placeholder 7">
            <a:extLst>
              <a:ext uri="{FF2B5EF4-FFF2-40B4-BE49-F238E27FC236}">
                <a16:creationId xmlns:a16="http://schemas.microsoft.com/office/drawing/2014/main" id="{0452E6BE-C550-4E06-AF38-5409F39CFBC7}"/>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13FC551A-FB37-4F4D-8C0A-4B192A9F903C}"/>
              </a:ext>
            </a:extLst>
          </p:cNvPr>
          <p:cNvSpPr>
            <a:spLocks noGrp="1"/>
          </p:cNvSpPr>
          <p:nvPr>
            <p:ph type="sldNum" sz="quarter" idx="12"/>
          </p:nvPr>
        </p:nvSpPr>
        <p:spPr/>
        <p:txBody>
          <a:bodyPr/>
          <a:lstStyle/>
          <a:p>
            <a:fld id="{59C25B42-6E77-45C9-8839-3E45303771D1}" type="slidenum">
              <a:rPr lang="en-US" smtClean="0"/>
              <a:t>‹#›</a:t>
            </a:fld>
            <a:endParaRPr lang="en-US" dirty="0"/>
          </a:p>
        </p:txBody>
      </p:sp>
    </p:spTree>
    <p:extLst>
      <p:ext uri="{BB962C8B-B14F-4D97-AF65-F5344CB8AC3E}">
        <p14:creationId xmlns:p14="http://schemas.microsoft.com/office/powerpoint/2010/main" val="24007942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A87D21-B63F-403A-9DD9-010E86382A4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1FED07C-459F-474D-B30F-52E1A4B1FCAA}"/>
              </a:ext>
            </a:extLst>
          </p:cNvPr>
          <p:cNvSpPr>
            <a:spLocks noGrp="1"/>
          </p:cNvSpPr>
          <p:nvPr>
            <p:ph type="dt" sz="half" idx="10"/>
          </p:nvPr>
        </p:nvSpPr>
        <p:spPr/>
        <p:txBody>
          <a:bodyPr/>
          <a:lstStyle/>
          <a:p>
            <a:fld id="{0385BE44-7546-46E2-8645-F52A6AA77296}" type="datetimeFigureOut">
              <a:rPr lang="en-US" smtClean="0"/>
              <a:t>11/15/2023</a:t>
            </a:fld>
            <a:endParaRPr lang="en-US" dirty="0"/>
          </a:p>
        </p:txBody>
      </p:sp>
      <p:sp>
        <p:nvSpPr>
          <p:cNvPr id="4" name="Footer Placeholder 3">
            <a:extLst>
              <a:ext uri="{FF2B5EF4-FFF2-40B4-BE49-F238E27FC236}">
                <a16:creationId xmlns:a16="http://schemas.microsoft.com/office/drawing/2014/main" id="{B1E53723-B8BB-4157-B3CD-4CBD021DBD27}"/>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53F0B038-7685-4DEE-AF10-54EB12EBD2C5}"/>
              </a:ext>
            </a:extLst>
          </p:cNvPr>
          <p:cNvSpPr>
            <a:spLocks noGrp="1"/>
          </p:cNvSpPr>
          <p:nvPr>
            <p:ph type="sldNum" sz="quarter" idx="12"/>
          </p:nvPr>
        </p:nvSpPr>
        <p:spPr/>
        <p:txBody>
          <a:bodyPr/>
          <a:lstStyle/>
          <a:p>
            <a:fld id="{59C25B42-6E77-45C9-8839-3E45303771D1}" type="slidenum">
              <a:rPr lang="en-US" smtClean="0"/>
              <a:t>‹#›</a:t>
            </a:fld>
            <a:endParaRPr lang="en-US" dirty="0"/>
          </a:p>
        </p:txBody>
      </p:sp>
    </p:spTree>
    <p:extLst>
      <p:ext uri="{BB962C8B-B14F-4D97-AF65-F5344CB8AC3E}">
        <p14:creationId xmlns:p14="http://schemas.microsoft.com/office/powerpoint/2010/main" val="38276468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90F6132-E6F8-48E6-A2F5-FF0B785AC212}"/>
              </a:ext>
            </a:extLst>
          </p:cNvPr>
          <p:cNvSpPr>
            <a:spLocks noGrp="1"/>
          </p:cNvSpPr>
          <p:nvPr>
            <p:ph type="dt" sz="half" idx="10"/>
          </p:nvPr>
        </p:nvSpPr>
        <p:spPr/>
        <p:txBody>
          <a:bodyPr/>
          <a:lstStyle/>
          <a:p>
            <a:fld id="{0385BE44-7546-46E2-8645-F52A6AA77296}" type="datetimeFigureOut">
              <a:rPr lang="en-US" smtClean="0"/>
              <a:t>11/15/2023</a:t>
            </a:fld>
            <a:endParaRPr lang="en-US" dirty="0"/>
          </a:p>
        </p:txBody>
      </p:sp>
      <p:sp>
        <p:nvSpPr>
          <p:cNvPr id="3" name="Footer Placeholder 2">
            <a:extLst>
              <a:ext uri="{FF2B5EF4-FFF2-40B4-BE49-F238E27FC236}">
                <a16:creationId xmlns:a16="http://schemas.microsoft.com/office/drawing/2014/main" id="{F8B8A5F5-F913-4602-89D3-B2E765A1C647}"/>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75F79CE4-F190-44F1-BBC4-FBBA64545521}"/>
              </a:ext>
            </a:extLst>
          </p:cNvPr>
          <p:cNvSpPr>
            <a:spLocks noGrp="1"/>
          </p:cNvSpPr>
          <p:nvPr>
            <p:ph type="sldNum" sz="quarter" idx="12"/>
          </p:nvPr>
        </p:nvSpPr>
        <p:spPr/>
        <p:txBody>
          <a:bodyPr/>
          <a:lstStyle/>
          <a:p>
            <a:fld id="{59C25B42-6E77-45C9-8839-3E45303771D1}" type="slidenum">
              <a:rPr lang="en-US" smtClean="0"/>
              <a:t>‹#›</a:t>
            </a:fld>
            <a:endParaRPr lang="en-US" dirty="0"/>
          </a:p>
        </p:txBody>
      </p:sp>
    </p:spTree>
    <p:extLst>
      <p:ext uri="{BB962C8B-B14F-4D97-AF65-F5344CB8AC3E}">
        <p14:creationId xmlns:p14="http://schemas.microsoft.com/office/powerpoint/2010/main" val="9787244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8EDBB4-94A8-4DA9-BE24-BE974BF2989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246FAA0-FDF8-4133-827C-D2D4960B767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9BB8725-2BF0-468E-B28F-2B044834F05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11EDEB0-FE47-4E30-9749-D3F88D75DDDC}"/>
              </a:ext>
            </a:extLst>
          </p:cNvPr>
          <p:cNvSpPr>
            <a:spLocks noGrp="1"/>
          </p:cNvSpPr>
          <p:nvPr>
            <p:ph type="dt" sz="half" idx="10"/>
          </p:nvPr>
        </p:nvSpPr>
        <p:spPr/>
        <p:txBody>
          <a:bodyPr/>
          <a:lstStyle/>
          <a:p>
            <a:fld id="{0385BE44-7546-46E2-8645-F52A6AA77296}" type="datetimeFigureOut">
              <a:rPr lang="en-US" smtClean="0"/>
              <a:t>11/15/2023</a:t>
            </a:fld>
            <a:endParaRPr lang="en-US" dirty="0"/>
          </a:p>
        </p:txBody>
      </p:sp>
      <p:sp>
        <p:nvSpPr>
          <p:cNvPr id="6" name="Footer Placeholder 5">
            <a:extLst>
              <a:ext uri="{FF2B5EF4-FFF2-40B4-BE49-F238E27FC236}">
                <a16:creationId xmlns:a16="http://schemas.microsoft.com/office/drawing/2014/main" id="{339A4BF9-3736-498A-BB67-5ED248BDC62D}"/>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C1FDA8B4-ED3D-4A24-96DF-E40E4C180DAE}"/>
              </a:ext>
            </a:extLst>
          </p:cNvPr>
          <p:cNvSpPr>
            <a:spLocks noGrp="1"/>
          </p:cNvSpPr>
          <p:nvPr>
            <p:ph type="sldNum" sz="quarter" idx="12"/>
          </p:nvPr>
        </p:nvSpPr>
        <p:spPr/>
        <p:txBody>
          <a:bodyPr/>
          <a:lstStyle/>
          <a:p>
            <a:fld id="{59C25B42-6E77-45C9-8839-3E45303771D1}" type="slidenum">
              <a:rPr lang="en-US" smtClean="0"/>
              <a:t>‹#›</a:t>
            </a:fld>
            <a:endParaRPr lang="en-US" dirty="0"/>
          </a:p>
        </p:txBody>
      </p:sp>
    </p:spTree>
    <p:extLst>
      <p:ext uri="{BB962C8B-B14F-4D97-AF65-F5344CB8AC3E}">
        <p14:creationId xmlns:p14="http://schemas.microsoft.com/office/powerpoint/2010/main" val="23825517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7C9FA3-9B62-4AA5-8306-10CDC2EA00D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4E7E5A3-2F9A-4D2B-89B3-7B833BD7129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72B98D6F-B935-4481-B411-D7797F013E0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EBA02A0-B8D1-477B-BB8D-1176CECF568C}"/>
              </a:ext>
            </a:extLst>
          </p:cNvPr>
          <p:cNvSpPr>
            <a:spLocks noGrp="1"/>
          </p:cNvSpPr>
          <p:nvPr>
            <p:ph type="dt" sz="half" idx="10"/>
          </p:nvPr>
        </p:nvSpPr>
        <p:spPr/>
        <p:txBody>
          <a:bodyPr/>
          <a:lstStyle/>
          <a:p>
            <a:fld id="{0385BE44-7546-46E2-8645-F52A6AA77296}" type="datetimeFigureOut">
              <a:rPr lang="en-US" smtClean="0"/>
              <a:t>11/15/2023</a:t>
            </a:fld>
            <a:endParaRPr lang="en-US" dirty="0"/>
          </a:p>
        </p:txBody>
      </p:sp>
      <p:sp>
        <p:nvSpPr>
          <p:cNvPr id="6" name="Footer Placeholder 5">
            <a:extLst>
              <a:ext uri="{FF2B5EF4-FFF2-40B4-BE49-F238E27FC236}">
                <a16:creationId xmlns:a16="http://schemas.microsoft.com/office/drawing/2014/main" id="{C948FC67-1FF8-447A-A36D-054DEF7CC32D}"/>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C1CE8968-A3C3-4A6A-9CFB-66E212379996}"/>
              </a:ext>
            </a:extLst>
          </p:cNvPr>
          <p:cNvSpPr>
            <a:spLocks noGrp="1"/>
          </p:cNvSpPr>
          <p:nvPr>
            <p:ph type="sldNum" sz="quarter" idx="12"/>
          </p:nvPr>
        </p:nvSpPr>
        <p:spPr/>
        <p:txBody>
          <a:bodyPr/>
          <a:lstStyle/>
          <a:p>
            <a:fld id="{59C25B42-6E77-45C9-8839-3E45303771D1}" type="slidenum">
              <a:rPr lang="en-US" smtClean="0"/>
              <a:t>‹#›</a:t>
            </a:fld>
            <a:endParaRPr lang="en-US" dirty="0"/>
          </a:p>
        </p:txBody>
      </p:sp>
    </p:spTree>
    <p:extLst>
      <p:ext uri="{BB962C8B-B14F-4D97-AF65-F5344CB8AC3E}">
        <p14:creationId xmlns:p14="http://schemas.microsoft.com/office/powerpoint/2010/main" val="14580174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026A23D-51DE-4F71-9016-390EEC646A3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CD3B4AB-AEAC-4AC8-80AD-F261740F481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200D7DE-ECC7-4A35-9F52-174B2698359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385BE44-7546-46E2-8645-F52A6AA77296}" type="datetimeFigureOut">
              <a:rPr lang="en-US" smtClean="0"/>
              <a:t>11/15/2023</a:t>
            </a:fld>
            <a:endParaRPr lang="en-US" dirty="0"/>
          </a:p>
        </p:txBody>
      </p:sp>
      <p:sp>
        <p:nvSpPr>
          <p:cNvPr id="5" name="Footer Placeholder 4">
            <a:extLst>
              <a:ext uri="{FF2B5EF4-FFF2-40B4-BE49-F238E27FC236}">
                <a16:creationId xmlns:a16="http://schemas.microsoft.com/office/drawing/2014/main" id="{15AE2D97-08C8-4426-8CDE-C5EBEF2DA8C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BFFFA1FF-3447-4381-BB96-36A458E4462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9C25B42-6E77-45C9-8839-3E45303771D1}" type="slidenum">
              <a:rPr lang="en-US" smtClean="0"/>
              <a:t>‹#›</a:t>
            </a:fld>
            <a:endParaRPr lang="en-US" dirty="0"/>
          </a:p>
        </p:txBody>
      </p:sp>
    </p:spTree>
    <p:extLst>
      <p:ext uri="{BB962C8B-B14F-4D97-AF65-F5344CB8AC3E}">
        <p14:creationId xmlns:p14="http://schemas.microsoft.com/office/powerpoint/2010/main" val="29427340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jpg"/><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3.jpg"/><Relationship Id="rId4" Type="http://schemas.openxmlformats.org/officeDocument/2006/relationships/image" Target="../media/image2.jp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3.jpg"/><Relationship Id="rId4" Type="http://schemas.openxmlformats.org/officeDocument/2006/relationships/image" Target="../media/image2.jp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3.jpg"/><Relationship Id="rId4" Type="http://schemas.openxmlformats.org/officeDocument/2006/relationships/image" Target="../media/image2.jp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3.jpg"/><Relationship Id="rId4" Type="http://schemas.openxmlformats.org/officeDocument/2006/relationships/image" Target="../media/image2.jp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3.jpg"/><Relationship Id="rId4" Type="http://schemas.openxmlformats.org/officeDocument/2006/relationships/image" Target="../media/image2.jp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3.jpg"/><Relationship Id="rId4" Type="http://schemas.openxmlformats.org/officeDocument/2006/relationships/image" Target="../media/image2.jp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3.jpg"/><Relationship Id="rId4" Type="http://schemas.openxmlformats.org/officeDocument/2006/relationships/image" Target="../media/image2.jp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3.jpg"/><Relationship Id="rId4" Type="http://schemas.openxmlformats.org/officeDocument/2006/relationships/image" Target="../media/image2.jp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3.jpg"/><Relationship Id="rId4" Type="http://schemas.openxmlformats.org/officeDocument/2006/relationships/image" Target="../media/image2.jp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3.jpg"/><Relationship Id="rId4" Type="http://schemas.openxmlformats.org/officeDocument/2006/relationships/image" Target="../media/image2.jp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3.jpg"/><Relationship Id="rId4" Type="http://schemas.openxmlformats.org/officeDocument/2006/relationships/image" Target="../media/image2.jp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3.jpg"/><Relationship Id="rId4" Type="http://schemas.openxmlformats.org/officeDocument/2006/relationships/image" Target="../media/image2.jp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3.jpg"/><Relationship Id="rId4" Type="http://schemas.openxmlformats.org/officeDocument/2006/relationships/image" Target="../media/image2.jp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3.jpg"/><Relationship Id="rId4" Type="http://schemas.openxmlformats.org/officeDocument/2006/relationships/image" Target="../media/image2.jp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273C75"/>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CD0208-851C-41BC-8AFC-6713940206D4}"/>
              </a:ext>
            </a:extLst>
          </p:cNvPr>
          <p:cNvSpPr>
            <a:spLocks noGrp="1"/>
          </p:cNvSpPr>
          <p:nvPr>
            <p:ph type="title"/>
          </p:nvPr>
        </p:nvSpPr>
        <p:spPr>
          <a:xfrm>
            <a:off x="3401962" y="300342"/>
            <a:ext cx="8566262" cy="1325563"/>
          </a:xfrm>
        </p:spPr>
        <p:txBody>
          <a:bodyPr>
            <a:noAutofit/>
          </a:bodyPr>
          <a:lstStyle/>
          <a:p>
            <a:r>
              <a:rPr lang="en-US" b="1" dirty="0">
                <a:solidFill>
                  <a:srgbClr val="FFFF8F"/>
                </a:solidFill>
                <a:latin typeface="Arial" panose="020B0604020202020204" pitchFamily="34" charset="0"/>
                <a:cs typeface="Arial" panose="020B0604020202020204" pitchFamily="34" charset="0"/>
              </a:rPr>
              <a:t>Welcome to the AmeriCorps Disaster Team!</a:t>
            </a:r>
          </a:p>
        </p:txBody>
      </p:sp>
      <p:sp>
        <p:nvSpPr>
          <p:cNvPr id="3" name="Content Placeholder 2">
            <a:extLst>
              <a:ext uri="{FF2B5EF4-FFF2-40B4-BE49-F238E27FC236}">
                <a16:creationId xmlns:a16="http://schemas.microsoft.com/office/drawing/2014/main" id="{ABCBBD8C-C35B-4044-9C5E-68061295F911}"/>
              </a:ext>
            </a:extLst>
          </p:cNvPr>
          <p:cNvSpPr>
            <a:spLocks noGrp="1"/>
          </p:cNvSpPr>
          <p:nvPr>
            <p:ph idx="1"/>
          </p:nvPr>
        </p:nvSpPr>
        <p:spPr>
          <a:xfrm>
            <a:off x="3401962" y="2020548"/>
            <a:ext cx="8557734" cy="4741760"/>
          </a:xfrm>
        </p:spPr>
        <p:txBody>
          <a:bodyPr>
            <a:normAutofit/>
          </a:bodyPr>
          <a:lstStyle/>
          <a:p>
            <a:pPr marL="0" indent="0">
              <a:spcBef>
                <a:spcPts val="0"/>
              </a:spcBef>
              <a:buNone/>
            </a:pPr>
            <a:r>
              <a:rPr lang="en-US" sz="3600" b="1" dirty="0">
                <a:solidFill>
                  <a:schemeClr val="bg1"/>
                </a:solidFill>
                <a:latin typeface="Calibri" panose="020F0502020204030204" pitchFamily="34" charset="0"/>
                <a:ea typeface="Calibri" panose="020F0502020204030204" pitchFamily="34" charset="0"/>
              </a:rPr>
              <a:t>Agenda for today:</a:t>
            </a:r>
          </a:p>
          <a:p>
            <a:pPr marL="514350" indent="-514350">
              <a:spcBef>
                <a:spcPts val="0"/>
              </a:spcBef>
              <a:buAutoNum type="arabicPeriod"/>
            </a:pPr>
            <a:r>
              <a:rPr lang="en-US" sz="3000" b="1" dirty="0">
                <a:solidFill>
                  <a:schemeClr val="bg1"/>
                </a:solidFill>
                <a:latin typeface="Calibri" panose="020F0502020204030204" pitchFamily="34" charset="0"/>
                <a:ea typeface="Calibri" panose="020F0502020204030204" pitchFamily="34" charset="0"/>
              </a:rPr>
              <a:t>Introductions</a:t>
            </a:r>
          </a:p>
          <a:p>
            <a:pPr marL="514350" indent="-514350">
              <a:spcBef>
                <a:spcPts val="0"/>
              </a:spcBef>
              <a:buAutoNum type="arabicPeriod"/>
            </a:pPr>
            <a:r>
              <a:rPr lang="en-US" sz="3000" b="1" dirty="0">
                <a:solidFill>
                  <a:schemeClr val="bg1"/>
                </a:solidFill>
                <a:latin typeface="Calibri" panose="020F0502020204030204" pitchFamily="34" charset="0"/>
                <a:ea typeface="Calibri" panose="020F0502020204030204" pitchFamily="34" charset="0"/>
              </a:rPr>
              <a:t>What to expect from the year</a:t>
            </a:r>
          </a:p>
          <a:p>
            <a:pPr marL="514350" indent="-514350">
              <a:spcBef>
                <a:spcPts val="0"/>
              </a:spcBef>
              <a:buAutoNum type="arabicPeriod"/>
            </a:pPr>
            <a:r>
              <a:rPr lang="en-US" sz="3000" b="1" dirty="0">
                <a:solidFill>
                  <a:schemeClr val="bg1"/>
                </a:solidFill>
                <a:latin typeface="Calibri" panose="020F0502020204030204" pitchFamily="34" charset="0"/>
                <a:ea typeface="Calibri" panose="020F0502020204030204" pitchFamily="34" charset="0"/>
              </a:rPr>
              <a:t>Overview of Disasters in Wisconsin</a:t>
            </a:r>
          </a:p>
          <a:p>
            <a:pPr marL="514350" indent="-514350">
              <a:spcBef>
                <a:spcPts val="0"/>
              </a:spcBef>
              <a:buAutoNum type="arabicPeriod"/>
            </a:pPr>
            <a:r>
              <a:rPr lang="en-US" sz="3000" b="1" dirty="0">
                <a:solidFill>
                  <a:schemeClr val="bg1"/>
                </a:solidFill>
                <a:latin typeface="Calibri" panose="020F0502020204030204" pitchFamily="34" charset="0"/>
                <a:ea typeface="Calibri" panose="020F0502020204030204" pitchFamily="34" charset="0"/>
              </a:rPr>
              <a:t>211 Wisconsin overview with Megan Kenney</a:t>
            </a:r>
          </a:p>
          <a:p>
            <a:pPr marL="514350" indent="-514350">
              <a:spcBef>
                <a:spcPts val="0"/>
              </a:spcBef>
              <a:buAutoNum type="arabicPeriod"/>
            </a:pPr>
            <a:r>
              <a:rPr lang="en-US" sz="3000" b="1" dirty="0">
                <a:solidFill>
                  <a:schemeClr val="bg1"/>
                </a:solidFill>
                <a:latin typeface="Calibri" panose="020F0502020204030204" pitchFamily="34" charset="0"/>
                <a:ea typeface="Calibri" panose="020F0502020204030204" pitchFamily="34" charset="0"/>
              </a:rPr>
              <a:t>Break out group activity</a:t>
            </a:r>
          </a:p>
          <a:p>
            <a:pPr marL="514350" indent="-514350">
              <a:spcBef>
                <a:spcPts val="0"/>
              </a:spcBef>
              <a:buAutoNum type="arabicPeriod"/>
            </a:pPr>
            <a:r>
              <a:rPr lang="en-US" sz="3000" b="1" dirty="0">
                <a:solidFill>
                  <a:schemeClr val="bg1"/>
                </a:solidFill>
                <a:latin typeface="Calibri" panose="020F0502020204030204" pitchFamily="34" charset="0"/>
                <a:ea typeface="Calibri" panose="020F0502020204030204" pitchFamily="34" charset="0"/>
              </a:rPr>
              <a:t>Next Steps!</a:t>
            </a:r>
          </a:p>
          <a:p>
            <a:pPr marL="514350" indent="-514350">
              <a:spcBef>
                <a:spcPts val="0"/>
              </a:spcBef>
              <a:buAutoNum type="arabicPeriod"/>
            </a:pPr>
            <a:endParaRPr lang="en-US" sz="2600" b="1" dirty="0">
              <a:solidFill>
                <a:schemeClr val="bg1"/>
              </a:solidFill>
              <a:latin typeface="Calibri" panose="020F0502020204030204" pitchFamily="34" charset="0"/>
              <a:ea typeface="Calibri" panose="020F0502020204030204" pitchFamily="34" charset="0"/>
            </a:endParaRPr>
          </a:p>
          <a:p>
            <a:pPr marL="457200" lvl="1" indent="0">
              <a:spcBef>
                <a:spcPts val="0"/>
              </a:spcBef>
              <a:buNone/>
            </a:pPr>
            <a:endParaRPr lang="en-US" sz="3000" b="1" dirty="0">
              <a:solidFill>
                <a:schemeClr val="bg1"/>
              </a:solidFill>
              <a:latin typeface="Calibri" panose="020F0502020204030204" pitchFamily="34" charset="0"/>
              <a:ea typeface="Calibri" panose="020F0502020204030204" pitchFamily="34" charset="0"/>
            </a:endParaRPr>
          </a:p>
          <a:p>
            <a:pPr marL="1257300" lvl="2" indent="-342900">
              <a:buFont typeface="Wingdings" panose="05000000000000000000" pitchFamily="2" charset="2"/>
              <a:buChar char="§"/>
            </a:pPr>
            <a:endParaRPr lang="en-US" dirty="0">
              <a:latin typeface="Arial" panose="020B0604020202020204" pitchFamily="34" charset="0"/>
              <a:ea typeface="Cambria" panose="02040503050406030204" pitchFamily="18" charset="0"/>
              <a:cs typeface="Arial" panose="020B0604020202020204" pitchFamily="34" charset="0"/>
            </a:endParaRPr>
          </a:p>
          <a:p>
            <a:endParaRPr lang="en-US" dirty="0"/>
          </a:p>
        </p:txBody>
      </p:sp>
      <p:sp>
        <p:nvSpPr>
          <p:cNvPr id="4" name="Rectangle 3">
            <a:extLst>
              <a:ext uri="{FF2B5EF4-FFF2-40B4-BE49-F238E27FC236}">
                <a16:creationId xmlns:a16="http://schemas.microsoft.com/office/drawing/2014/main" id="{D887E627-7B71-45F0-9380-2AFDE6DBF4FF}"/>
              </a:ext>
            </a:extLst>
          </p:cNvPr>
          <p:cNvSpPr/>
          <p:nvPr/>
        </p:nvSpPr>
        <p:spPr>
          <a:xfrm>
            <a:off x="-2" y="9832"/>
            <a:ext cx="3195485" cy="683833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a:extLst>
              <a:ext uri="{FF2B5EF4-FFF2-40B4-BE49-F238E27FC236}">
                <a16:creationId xmlns:a16="http://schemas.microsoft.com/office/drawing/2014/main" id="{0EE86035-C947-4ACA-B7AD-4A33A630DB87}"/>
              </a:ext>
            </a:extLst>
          </p:cNvPr>
          <p:cNvPicPr>
            <a:picLocks noChangeAspect="1"/>
          </p:cNvPicPr>
          <p:nvPr/>
        </p:nvPicPr>
        <p:blipFill rotWithShape="1">
          <a:blip r:embed="rId3">
            <a:extLst>
              <a:ext uri="{28A0092B-C50C-407E-A947-70E740481C1C}">
                <a14:useLocalDpi xmlns:a14="http://schemas.microsoft.com/office/drawing/2010/main" val="0"/>
              </a:ext>
            </a:extLst>
          </a:blip>
          <a:srcRect l="19292" t="3342" r="18614" b="15060"/>
          <a:stretch/>
        </p:blipFill>
        <p:spPr>
          <a:xfrm>
            <a:off x="398194" y="2683423"/>
            <a:ext cx="2303644" cy="1723477"/>
          </a:xfrm>
          <a:prstGeom prst="rect">
            <a:avLst/>
          </a:prstGeom>
        </p:spPr>
      </p:pic>
      <p:pic>
        <p:nvPicPr>
          <p:cNvPr id="6" name="Picture 5">
            <a:extLst>
              <a:ext uri="{FF2B5EF4-FFF2-40B4-BE49-F238E27FC236}">
                <a16:creationId xmlns:a16="http://schemas.microsoft.com/office/drawing/2014/main" id="{C4FC0F35-F1DC-4AB5-8276-2229D2D1AB44}"/>
              </a:ext>
            </a:extLst>
          </p:cNvPr>
          <p:cNvPicPr>
            <a:picLocks noChangeAspect="1"/>
          </p:cNvPicPr>
          <p:nvPr/>
        </p:nvPicPr>
        <p:blipFill rotWithShape="1">
          <a:blip r:embed="rId4">
            <a:extLst>
              <a:ext uri="{28A0092B-C50C-407E-A947-70E740481C1C}">
                <a14:useLocalDpi xmlns:a14="http://schemas.microsoft.com/office/drawing/2010/main" val="0"/>
              </a:ext>
            </a:extLst>
          </a:blip>
          <a:srcRect l="1917"/>
          <a:stretch/>
        </p:blipFill>
        <p:spPr>
          <a:xfrm>
            <a:off x="15514" y="14289"/>
            <a:ext cx="3168509" cy="2422816"/>
          </a:xfrm>
          <a:prstGeom prst="rect">
            <a:avLst/>
          </a:prstGeom>
        </p:spPr>
      </p:pic>
      <p:pic>
        <p:nvPicPr>
          <p:cNvPr id="12" name="Picture 11">
            <a:extLst>
              <a:ext uri="{FF2B5EF4-FFF2-40B4-BE49-F238E27FC236}">
                <a16:creationId xmlns:a16="http://schemas.microsoft.com/office/drawing/2014/main" id="{E213EA9F-97C7-4794-9A49-78953B1F47F4}"/>
              </a:ext>
            </a:extLst>
          </p:cNvPr>
          <p:cNvPicPr>
            <a:picLocks noChangeAspect="1"/>
          </p:cNvPicPr>
          <p:nvPr/>
        </p:nvPicPr>
        <p:blipFill rotWithShape="1">
          <a:blip r:embed="rId5">
            <a:extLst>
              <a:ext uri="{28A0092B-C50C-407E-A947-70E740481C1C}">
                <a14:useLocalDpi xmlns:a14="http://schemas.microsoft.com/office/drawing/2010/main" val="0"/>
              </a:ext>
            </a:extLst>
          </a:blip>
          <a:srcRect l="2057" t="-1" b="1361"/>
          <a:stretch/>
        </p:blipFill>
        <p:spPr>
          <a:xfrm>
            <a:off x="20277" y="4709344"/>
            <a:ext cx="3163746" cy="2138824"/>
          </a:xfrm>
          <a:prstGeom prst="rect">
            <a:avLst/>
          </a:prstGeom>
        </p:spPr>
      </p:pic>
      <p:sp>
        <p:nvSpPr>
          <p:cNvPr id="5" name="TextBox 4">
            <a:extLst>
              <a:ext uri="{FF2B5EF4-FFF2-40B4-BE49-F238E27FC236}">
                <a16:creationId xmlns:a16="http://schemas.microsoft.com/office/drawing/2014/main" id="{00B0474B-5315-477F-97E0-7C11288AE5A7}"/>
              </a:ext>
            </a:extLst>
          </p:cNvPr>
          <p:cNvSpPr txBox="1"/>
          <p:nvPr/>
        </p:nvSpPr>
        <p:spPr>
          <a:xfrm>
            <a:off x="-41635" y="6672270"/>
            <a:ext cx="1075098" cy="215444"/>
          </a:xfrm>
          <a:prstGeom prst="rect">
            <a:avLst/>
          </a:prstGeom>
          <a:noFill/>
        </p:spPr>
        <p:txBody>
          <a:bodyPr wrap="square" rtlCol="0">
            <a:spAutoFit/>
          </a:bodyPr>
          <a:lstStyle/>
          <a:p>
            <a:r>
              <a:rPr lang="en-US" sz="800" dirty="0"/>
              <a:t>Photo Credit: NCCC</a:t>
            </a:r>
          </a:p>
        </p:txBody>
      </p:sp>
    </p:spTree>
    <p:extLst>
      <p:ext uri="{BB962C8B-B14F-4D97-AF65-F5344CB8AC3E}">
        <p14:creationId xmlns:p14="http://schemas.microsoft.com/office/powerpoint/2010/main" val="33484542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273C75"/>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CD0208-851C-41BC-8AFC-6713940206D4}"/>
              </a:ext>
            </a:extLst>
          </p:cNvPr>
          <p:cNvSpPr>
            <a:spLocks noGrp="1"/>
          </p:cNvSpPr>
          <p:nvPr>
            <p:ph type="title"/>
          </p:nvPr>
        </p:nvSpPr>
        <p:spPr>
          <a:xfrm>
            <a:off x="3401962" y="300342"/>
            <a:ext cx="8566262" cy="1325563"/>
          </a:xfrm>
        </p:spPr>
        <p:txBody>
          <a:bodyPr>
            <a:noAutofit/>
          </a:bodyPr>
          <a:lstStyle/>
          <a:p>
            <a:r>
              <a:rPr lang="en-US" b="1" dirty="0">
                <a:solidFill>
                  <a:srgbClr val="FFFF8F"/>
                </a:solidFill>
                <a:latin typeface="Arial" panose="020B0604020202020204" pitchFamily="34" charset="0"/>
                <a:cs typeface="Arial" panose="020B0604020202020204" pitchFamily="34" charset="0"/>
              </a:rPr>
              <a:t>Disasters in Wisconsin</a:t>
            </a:r>
          </a:p>
        </p:txBody>
      </p:sp>
      <p:sp>
        <p:nvSpPr>
          <p:cNvPr id="3" name="Content Placeholder 2">
            <a:extLst>
              <a:ext uri="{FF2B5EF4-FFF2-40B4-BE49-F238E27FC236}">
                <a16:creationId xmlns:a16="http://schemas.microsoft.com/office/drawing/2014/main" id="{ABCBBD8C-C35B-4044-9C5E-68061295F911}"/>
              </a:ext>
            </a:extLst>
          </p:cNvPr>
          <p:cNvSpPr>
            <a:spLocks noGrp="1"/>
          </p:cNvSpPr>
          <p:nvPr>
            <p:ph idx="1"/>
          </p:nvPr>
        </p:nvSpPr>
        <p:spPr>
          <a:xfrm>
            <a:off x="3401962" y="2020548"/>
            <a:ext cx="8557734" cy="4741760"/>
          </a:xfrm>
        </p:spPr>
        <p:txBody>
          <a:bodyPr>
            <a:normAutofit/>
          </a:bodyPr>
          <a:lstStyle/>
          <a:p>
            <a:pPr marL="0" indent="0">
              <a:spcBef>
                <a:spcPts val="0"/>
              </a:spcBef>
              <a:buNone/>
            </a:pPr>
            <a:r>
              <a:rPr lang="en-US" sz="3000" b="1" dirty="0">
                <a:solidFill>
                  <a:schemeClr val="bg1"/>
                </a:solidFill>
                <a:effectLst/>
                <a:ea typeface="Times New Roman" panose="02020603050405020304" pitchFamily="18" charset="0"/>
                <a:cs typeface="Arial" panose="020B0604020202020204" pitchFamily="34" charset="0"/>
              </a:rPr>
              <a:t>Human Related Disasters:</a:t>
            </a:r>
          </a:p>
          <a:p>
            <a:pPr marL="0" marR="0" lvl="0" indent="0">
              <a:spcBef>
                <a:spcPts val="0"/>
              </a:spcBef>
              <a:spcAft>
                <a:spcPts val="0"/>
              </a:spcAft>
              <a:buNone/>
            </a:pPr>
            <a:endParaRPr lang="en-US" sz="3000" b="1" dirty="0">
              <a:solidFill>
                <a:schemeClr val="bg1"/>
              </a:solidFill>
              <a:ea typeface="Times New Roman" panose="02020603050405020304" pitchFamily="18" charset="0"/>
              <a:cs typeface="Arial" panose="020B0604020202020204" pitchFamily="34" charset="0"/>
            </a:endParaRPr>
          </a:p>
          <a:p>
            <a:pPr>
              <a:spcBef>
                <a:spcPts val="0"/>
              </a:spcBef>
            </a:pPr>
            <a:r>
              <a:rPr lang="en-US" sz="2400" b="1" dirty="0">
                <a:solidFill>
                  <a:schemeClr val="bg1"/>
                </a:solidFill>
                <a:ea typeface="Times New Roman" panose="02020603050405020304" pitchFamily="18" charset="0"/>
                <a:cs typeface="Arial" panose="020B0604020202020204" pitchFamily="34" charset="0"/>
              </a:rPr>
              <a:t>Incidents of mass violence: Sikh Temple shooting in 2012</a:t>
            </a:r>
          </a:p>
          <a:p>
            <a:pPr marL="0" marR="0" lvl="0" indent="0">
              <a:spcBef>
                <a:spcPts val="0"/>
              </a:spcBef>
              <a:spcAft>
                <a:spcPts val="0"/>
              </a:spcAft>
              <a:buNone/>
            </a:pPr>
            <a:endParaRPr lang="en-US" sz="2400" b="1" dirty="0">
              <a:solidFill>
                <a:schemeClr val="bg1"/>
              </a:solidFill>
              <a:effectLst/>
              <a:ea typeface="Times New Roman" panose="02020603050405020304" pitchFamily="18" charset="0"/>
              <a:cs typeface="Arial" panose="020B0604020202020204" pitchFamily="34" charset="0"/>
            </a:endParaRPr>
          </a:p>
          <a:p>
            <a:pPr>
              <a:spcBef>
                <a:spcPts val="0"/>
              </a:spcBef>
            </a:pPr>
            <a:r>
              <a:rPr lang="en-US" sz="2400" b="1" dirty="0">
                <a:solidFill>
                  <a:schemeClr val="bg1"/>
                </a:solidFill>
                <a:ea typeface="Times New Roman" panose="02020603050405020304" pitchFamily="18" charset="0"/>
                <a:cs typeface="Arial" panose="020B0604020202020204" pitchFamily="34" charset="0"/>
              </a:rPr>
              <a:t>Pandemics: Covid</a:t>
            </a:r>
          </a:p>
          <a:p>
            <a:pPr marL="0" marR="0" lvl="0" indent="0">
              <a:spcBef>
                <a:spcPts val="0"/>
              </a:spcBef>
              <a:spcAft>
                <a:spcPts val="0"/>
              </a:spcAft>
              <a:buNone/>
            </a:pPr>
            <a:endParaRPr lang="en-US" sz="2400" b="1" dirty="0">
              <a:solidFill>
                <a:schemeClr val="bg1"/>
              </a:solidFill>
              <a:effectLst/>
              <a:ea typeface="Times New Roman" panose="02020603050405020304" pitchFamily="18" charset="0"/>
              <a:cs typeface="Arial" panose="020B0604020202020204" pitchFamily="34" charset="0"/>
            </a:endParaRPr>
          </a:p>
          <a:p>
            <a:pPr>
              <a:spcBef>
                <a:spcPts val="0"/>
              </a:spcBef>
            </a:pPr>
            <a:r>
              <a:rPr lang="en-US" sz="2400" b="1" dirty="0">
                <a:solidFill>
                  <a:schemeClr val="bg1"/>
                </a:solidFill>
                <a:ea typeface="Times New Roman" panose="02020603050405020304" pitchFamily="18" charset="0"/>
                <a:cs typeface="Arial" panose="020B0604020202020204" pitchFamily="34" charset="0"/>
              </a:rPr>
              <a:t>Nuclear: Nuclear power produces 14% of our state’s electricity. There are three nuclear power plants, with only one actively operating—Point Beach near Two Rivers in Manitowoc County</a:t>
            </a:r>
            <a:endParaRPr lang="en-US" sz="2400" b="1" dirty="0">
              <a:solidFill>
                <a:schemeClr val="bg1"/>
              </a:solidFill>
              <a:effectLst/>
              <a:ea typeface="Times New Roman" panose="02020603050405020304" pitchFamily="18" charset="0"/>
              <a:cs typeface="Arial" panose="020B0604020202020204" pitchFamily="34" charset="0"/>
            </a:endParaRPr>
          </a:p>
          <a:p>
            <a:pPr marL="0" indent="0">
              <a:spcBef>
                <a:spcPts val="0"/>
              </a:spcBef>
              <a:buNone/>
            </a:pPr>
            <a:endParaRPr lang="en-US" sz="3000" b="1" dirty="0">
              <a:solidFill>
                <a:schemeClr val="bg1"/>
              </a:solidFill>
              <a:latin typeface="Calibri" panose="020F0502020204030204" pitchFamily="34" charset="0"/>
              <a:ea typeface="Cambria" panose="02040503050406030204" pitchFamily="18" charset="0"/>
              <a:cs typeface="Arial" panose="020B0604020202020204" pitchFamily="34" charset="0"/>
            </a:endParaRPr>
          </a:p>
          <a:p>
            <a:pPr marL="0" indent="0">
              <a:spcBef>
                <a:spcPts val="0"/>
              </a:spcBef>
              <a:buNone/>
            </a:pPr>
            <a:endParaRPr lang="en-US" b="1" dirty="0">
              <a:solidFill>
                <a:schemeClr val="bg1"/>
              </a:solidFill>
              <a:latin typeface="Calibri" panose="020F0502020204030204" pitchFamily="34" charset="0"/>
              <a:ea typeface="Cambria" panose="02040503050406030204" pitchFamily="18" charset="0"/>
              <a:cs typeface="Arial" panose="020B0604020202020204" pitchFamily="34" charset="0"/>
            </a:endParaRPr>
          </a:p>
          <a:p>
            <a:pPr marL="457200" lvl="1" indent="0">
              <a:spcBef>
                <a:spcPts val="0"/>
              </a:spcBef>
              <a:buNone/>
            </a:pPr>
            <a:endParaRPr lang="en-US" dirty="0">
              <a:latin typeface="Arial" panose="020B0604020202020204" pitchFamily="34" charset="0"/>
              <a:ea typeface="Cambria" panose="02040503050406030204" pitchFamily="18" charset="0"/>
              <a:cs typeface="Arial" panose="020B0604020202020204" pitchFamily="34" charset="0"/>
            </a:endParaRPr>
          </a:p>
          <a:p>
            <a:endParaRPr lang="en-US" dirty="0"/>
          </a:p>
        </p:txBody>
      </p:sp>
      <p:sp>
        <p:nvSpPr>
          <p:cNvPr id="4" name="Rectangle 3">
            <a:extLst>
              <a:ext uri="{FF2B5EF4-FFF2-40B4-BE49-F238E27FC236}">
                <a16:creationId xmlns:a16="http://schemas.microsoft.com/office/drawing/2014/main" id="{D887E627-7B71-45F0-9380-2AFDE6DBF4FF}"/>
              </a:ext>
            </a:extLst>
          </p:cNvPr>
          <p:cNvSpPr/>
          <p:nvPr/>
        </p:nvSpPr>
        <p:spPr>
          <a:xfrm>
            <a:off x="-2" y="9832"/>
            <a:ext cx="3195485" cy="683833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a:extLst>
              <a:ext uri="{FF2B5EF4-FFF2-40B4-BE49-F238E27FC236}">
                <a16:creationId xmlns:a16="http://schemas.microsoft.com/office/drawing/2014/main" id="{0EE86035-C947-4ACA-B7AD-4A33A630DB87}"/>
              </a:ext>
            </a:extLst>
          </p:cNvPr>
          <p:cNvPicPr>
            <a:picLocks noChangeAspect="1"/>
          </p:cNvPicPr>
          <p:nvPr/>
        </p:nvPicPr>
        <p:blipFill rotWithShape="1">
          <a:blip r:embed="rId3">
            <a:extLst>
              <a:ext uri="{28A0092B-C50C-407E-A947-70E740481C1C}">
                <a14:useLocalDpi xmlns:a14="http://schemas.microsoft.com/office/drawing/2010/main" val="0"/>
              </a:ext>
            </a:extLst>
          </a:blip>
          <a:srcRect l="19292" t="3342" r="18614" b="15060"/>
          <a:stretch/>
        </p:blipFill>
        <p:spPr>
          <a:xfrm>
            <a:off x="398194" y="2683423"/>
            <a:ext cx="2303644" cy="1723477"/>
          </a:xfrm>
          <a:prstGeom prst="rect">
            <a:avLst/>
          </a:prstGeom>
        </p:spPr>
      </p:pic>
      <p:pic>
        <p:nvPicPr>
          <p:cNvPr id="6" name="Picture 5">
            <a:extLst>
              <a:ext uri="{FF2B5EF4-FFF2-40B4-BE49-F238E27FC236}">
                <a16:creationId xmlns:a16="http://schemas.microsoft.com/office/drawing/2014/main" id="{C4FC0F35-F1DC-4AB5-8276-2229D2D1AB44}"/>
              </a:ext>
            </a:extLst>
          </p:cNvPr>
          <p:cNvPicPr>
            <a:picLocks noChangeAspect="1"/>
          </p:cNvPicPr>
          <p:nvPr/>
        </p:nvPicPr>
        <p:blipFill rotWithShape="1">
          <a:blip r:embed="rId4">
            <a:extLst>
              <a:ext uri="{28A0092B-C50C-407E-A947-70E740481C1C}">
                <a14:useLocalDpi xmlns:a14="http://schemas.microsoft.com/office/drawing/2010/main" val="0"/>
              </a:ext>
            </a:extLst>
          </a:blip>
          <a:srcRect l="1917"/>
          <a:stretch/>
        </p:blipFill>
        <p:spPr>
          <a:xfrm>
            <a:off x="15514" y="14289"/>
            <a:ext cx="3168509" cy="2422816"/>
          </a:xfrm>
          <a:prstGeom prst="rect">
            <a:avLst/>
          </a:prstGeom>
        </p:spPr>
      </p:pic>
      <p:pic>
        <p:nvPicPr>
          <p:cNvPr id="12" name="Picture 11">
            <a:extLst>
              <a:ext uri="{FF2B5EF4-FFF2-40B4-BE49-F238E27FC236}">
                <a16:creationId xmlns:a16="http://schemas.microsoft.com/office/drawing/2014/main" id="{E213EA9F-97C7-4794-9A49-78953B1F47F4}"/>
              </a:ext>
            </a:extLst>
          </p:cNvPr>
          <p:cNvPicPr>
            <a:picLocks noChangeAspect="1"/>
          </p:cNvPicPr>
          <p:nvPr/>
        </p:nvPicPr>
        <p:blipFill rotWithShape="1">
          <a:blip r:embed="rId5">
            <a:extLst>
              <a:ext uri="{28A0092B-C50C-407E-A947-70E740481C1C}">
                <a14:useLocalDpi xmlns:a14="http://schemas.microsoft.com/office/drawing/2010/main" val="0"/>
              </a:ext>
            </a:extLst>
          </a:blip>
          <a:srcRect l="2057" t="-1" b="1361"/>
          <a:stretch/>
        </p:blipFill>
        <p:spPr>
          <a:xfrm>
            <a:off x="20277" y="4709344"/>
            <a:ext cx="3163746" cy="2138824"/>
          </a:xfrm>
          <a:prstGeom prst="rect">
            <a:avLst/>
          </a:prstGeom>
        </p:spPr>
      </p:pic>
      <p:sp>
        <p:nvSpPr>
          <p:cNvPr id="5" name="TextBox 4">
            <a:extLst>
              <a:ext uri="{FF2B5EF4-FFF2-40B4-BE49-F238E27FC236}">
                <a16:creationId xmlns:a16="http://schemas.microsoft.com/office/drawing/2014/main" id="{00B0474B-5315-477F-97E0-7C11288AE5A7}"/>
              </a:ext>
            </a:extLst>
          </p:cNvPr>
          <p:cNvSpPr txBox="1"/>
          <p:nvPr/>
        </p:nvSpPr>
        <p:spPr>
          <a:xfrm>
            <a:off x="-41635" y="6672270"/>
            <a:ext cx="1075098" cy="215444"/>
          </a:xfrm>
          <a:prstGeom prst="rect">
            <a:avLst/>
          </a:prstGeom>
          <a:noFill/>
        </p:spPr>
        <p:txBody>
          <a:bodyPr wrap="square" rtlCol="0">
            <a:spAutoFit/>
          </a:bodyPr>
          <a:lstStyle/>
          <a:p>
            <a:r>
              <a:rPr lang="en-US" sz="800" dirty="0"/>
              <a:t>Photo Credit: NCCC</a:t>
            </a:r>
          </a:p>
        </p:txBody>
      </p:sp>
    </p:spTree>
    <p:extLst>
      <p:ext uri="{BB962C8B-B14F-4D97-AF65-F5344CB8AC3E}">
        <p14:creationId xmlns:p14="http://schemas.microsoft.com/office/powerpoint/2010/main" val="29573886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273C75"/>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CD0208-851C-41BC-8AFC-6713940206D4}"/>
              </a:ext>
            </a:extLst>
          </p:cNvPr>
          <p:cNvSpPr>
            <a:spLocks noGrp="1"/>
          </p:cNvSpPr>
          <p:nvPr>
            <p:ph type="title"/>
          </p:nvPr>
        </p:nvSpPr>
        <p:spPr>
          <a:xfrm>
            <a:off x="3401962" y="300342"/>
            <a:ext cx="8566262" cy="1325563"/>
          </a:xfrm>
        </p:spPr>
        <p:txBody>
          <a:bodyPr>
            <a:noAutofit/>
          </a:bodyPr>
          <a:lstStyle/>
          <a:p>
            <a:r>
              <a:rPr lang="en-US" b="1" dirty="0">
                <a:solidFill>
                  <a:srgbClr val="FFFF8F"/>
                </a:solidFill>
                <a:latin typeface="Arial" panose="020B0604020202020204" pitchFamily="34" charset="0"/>
                <a:cs typeface="Arial" panose="020B0604020202020204" pitchFamily="34" charset="0"/>
              </a:rPr>
              <a:t>Our Role in Recovery</a:t>
            </a:r>
          </a:p>
        </p:txBody>
      </p:sp>
      <p:sp>
        <p:nvSpPr>
          <p:cNvPr id="3" name="Content Placeholder 2">
            <a:extLst>
              <a:ext uri="{FF2B5EF4-FFF2-40B4-BE49-F238E27FC236}">
                <a16:creationId xmlns:a16="http://schemas.microsoft.com/office/drawing/2014/main" id="{ABCBBD8C-C35B-4044-9C5E-68061295F911}"/>
              </a:ext>
            </a:extLst>
          </p:cNvPr>
          <p:cNvSpPr>
            <a:spLocks noGrp="1"/>
          </p:cNvSpPr>
          <p:nvPr>
            <p:ph idx="1"/>
          </p:nvPr>
        </p:nvSpPr>
        <p:spPr>
          <a:xfrm>
            <a:off x="3390502" y="1399446"/>
            <a:ext cx="8557734" cy="4741760"/>
          </a:xfrm>
        </p:spPr>
        <p:txBody>
          <a:bodyPr>
            <a:normAutofit/>
          </a:bodyPr>
          <a:lstStyle/>
          <a:p>
            <a:pPr marL="0" marR="0" lvl="0" indent="0">
              <a:spcBef>
                <a:spcPts val="0"/>
              </a:spcBef>
              <a:spcAft>
                <a:spcPts val="0"/>
              </a:spcAft>
              <a:buNone/>
            </a:pPr>
            <a:endParaRPr lang="en-US" sz="3000" b="1" dirty="0">
              <a:solidFill>
                <a:schemeClr val="bg1"/>
              </a:solidFill>
              <a:effectLst/>
              <a:latin typeface="Calibri" panose="020F0502020204030204" pitchFamily="34" charset="0"/>
              <a:ea typeface="Times New Roman" panose="02020603050405020304" pitchFamily="18" charset="0"/>
            </a:endParaRPr>
          </a:p>
          <a:p>
            <a:pPr>
              <a:spcBef>
                <a:spcPts val="0"/>
              </a:spcBef>
            </a:pPr>
            <a:r>
              <a:rPr lang="en-US" sz="2400" b="1" dirty="0">
                <a:solidFill>
                  <a:schemeClr val="bg1"/>
                </a:solidFill>
                <a:latin typeface="Calibri" panose="020F0502020204030204" pitchFamily="34" charset="0"/>
                <a:ea typeface="Cambria" panose="02040503050406030204" pitchFamily="18" charset="0"/>
                <a:cs typeface="Arial" panose="020B0604020202020204" pitchFamily="34" charset="0"/>
              </a:rPr>
              <a:t>We go where we’re invited</a:t>
            </a:r>
          </a:p>
          <a:p>
            <a:pPr marL="0" indent="0">
              <a:spcBef>
                <a:spcPts val="0"/>
              </a:spcBef>
              <a:buNone/>
            </a:pPr>
            <a:endParaRPr lang="en-US" sz="2400" b="1" dirty="0">
              <a:solidFill>
                <a:schemeClr val="bg1"/>
              </a:solidFill>
              <a:latin typeface="Calibri" panose="020F0502020204030204" pitchFamily="34" charset="0"/>
              <a:ea typeface="Cambria" panose="02040503050406030204" pitchFamily="18" charset="0"/>
              <a:cs typeface="Arial" panose="020B0604020202020204" pitchFamily="34" charset="0"/>
            </a:endParaRPr>
          </a:p>
          <a:p>
            <a:pPr>
              <a:spcBef>
                <a:spcPts val="0"/>
              </a:spcBef>
            </a:pPr>
            <a:r>
              <a:rPr lang="en-US" sz="2400" b="1" dirty="0">
                <a:solidFill>
                  <a:schemeClr val="bg1"/>
                </a:solidFill>
                <a:latin typeface="Calibri" panose="020F0502020204030204" pitchFamily="34" charset="0"/>
                <a:ea typeface="Cambria" panose="02040503050406030204" pitchFamily="18" charset="0"/>
                <a:cs typeface="Arial" panose="020B0604020202020204" pitchFamily="34" charset="0"/>
              </a:rPr>
              <a:t>The safety and wellbeing of our team is priority #1</a:t>
            </a:r>
          </a:p>
          <a:p>
            <a:pPr marL="0" indent="0">
              <a:spcBef>
                <a:spcPts val="0"/>
              </a:spcBef>
              <a:buNone/>
            </a:pPr>
            <a:endParaRPr lang="en-US" sz="2400" b="1" dirty="0">
              <a:solidFill>
                <a:schemeClr val="bg1"/>
              </a:solidFill>
              <a:latin typeface="Calibri" panose="020F0502020204030204" pitchFamily="34" charset="0"/>
              <a:ea typeface="Cambria" panose="02040503050406030204" pitchFamily="18" charset="0"/>
              <a:cs typeface="Arial" panose="020B0604020202020204" pitchFamily="34" charset="0"/>
            </a:endParaRPr>
          </a:p>
          <a:p>
            <a:pPr>
              <a:spcBef>
                <a:spcPts val="0"/>
              </a:spcBef>
            </a:pPr>
            <a:r>
              <a:rPr lang="en-US" sz="2400" b="1" dirty="0">
                <a:solidFill>
                  <a:schemeClr val="bg1"/>
                </a:solidFill>
                <a:latin typeface="Calibri" panose="020F0502020204030204" pitchFamily="34" charset="0"/>
                <a:ea typeface="Cambria" panose="02040503050406030204" pitchFamily="18" charset="0"/>
                <a:cs typeface="Arial" panose="020B0604020202020204" pitchFamily="34" charset="0"/>
              </a:rPr>
              <a:t>We will be conscious of our presence and respectful of those we are there to serve (more on this later with or DEI in Disasters training)</a:t>
            </a:r>
          </a:p>
          <a:p>
            <a:pPr marL="0" indent="0">
              <a:spcBef>
                <a:spcPts val="0"/>
              </a:spcBef>
              <a:buNone/>
            </a:pPr>
            <a:endParaRPr lang="en-US" sz="2400" b="1" dirty="0">
              <a:solidFill>
                <a:schemeClr val="bg1"/>
              </a:solidFill>
              <a:latin typeface="Calibri" panose="020F0502020204030204" pitchFamily="34" charset="0"/>
              <a:ea typeface="Cambria" panose="02040503050406030204" pitchFamily="18" charset="0"/>
              <a:cs typeface="Arial" panose="020B0604020202020204" pitchFamily="34" charset="0"/>
            </a:endParaRPr>
          </a:p>
          <a:p>
            <a:pPr>
              <a:spcBef>
                <a:spcPts val="0"/>
              </a:spcBef>
            </a:pPr>
            <a:r>
              <a:rPr lang="en-US" sz="2400" b="1" dirty="0">
                <a:solidFill>
                  <a:schemeClr val="bg1"/>
                </a:solidFill>
                <a:latin typeface="Calibri" panose="020F0502020204030204" pitchFamily="34" charset="0"/>
                <a:ea typeface="Cambria" panose="02040503050406030204" pitchFamily="18" charset="0"/>
                <a:cs typeface="Arial" panose="020B0604020202020204" pitchFamily="34" charset="0"/>
              </a:rPr>
              <a:t>We recognize that disasters can have a disproportionately negative effect on our vulnerable groups, and always bring compassion to the job</a:t>
            </a:r>
          </a:p>
          <a:p>
            <a:pPr>
              <a:spcBef>
                <a:spcPts val="0"/>
              </a:spcBef>
            </a:pPr>
            <a:endParaRPr lang="en-US" sz="2400" b="1" dirty="0">
              <a:solidFill>
                <a:schemeClr val="bg1"/>
              </a:solidFill>
              <a:latin typeface="Calibri" panose="020F0502020204030204" pitchFamily="34" charset="0"/>
              <a:ea typeface="Cambria" panose="02040503050406030204" pitchFamily="18" charset="0"/>
              <a:cs typeface="Arial" panose="020B0604020202020204" pitchFamily="34" charset="0"/>
            </a:endParaRPr>
          </a:p>
          <a:p>
            <a:pPr marL="0" indent="0">
              <a:spcBef>
                <a:spcPts val="0"/>
              </a:spcBef>
              <a:buNone/>
            </a:pPr>
            <a:endParaRPr lang="en-US" sz="3000" b="1" dirty="0">
              <a:solidFill>
                <a:schemeClr val="bg1"/>
              </a:solidFill>
              <a:latin typeface="Calibri" panose="020F0502020204030204" pitchFamily="34" charset="0"/>
              <a:ea typeface="Cambria" panose="02040503050406030204" pitchFamily="18" charset="0"/>
              <a:cs typeface="Arial" panose="020B0604020202020204" pitchFamily="34" charset="0"/>
            </a:endParaRPr>
          </a:p>
          <a:p>
            <a:pPr>
              <a:spcBef>
                <a:spcPts val="0"/>
              </a:spcBef>
            </a:pPr>
            <a:endParaRPr lang="en-US" b="1" dirty="0">
              <a:solidFill>
                <a:schemeClr val="bg1"/>
              </a:solidFill>
              <a:latin typeface="Calibri" panose="020F0502020204030204" pitchFamily="34" charset="0"/>
              <a:ea typeface="Cambria" panose="02040503050406030204" pitchFamily="18" charset="0"/>
              <a:cs typeface="Arial" panose="020B0604020202020204" pitchFamily="34" charset="0"/>
            </a:endParaRPr>
          </a:p>
          <a:p>
            <a:pPr marL="457200" lvl="1" indent="0">
              <a:spcBef>
                <a:spcPts val="0"/>
              </a:spcBef>
              <a:buNone/>
            </a:pPr>
            <a:endParaRPr lang="en-US" dirty="0">
              <a:latin typeface="Arial" panose="020B0604020202020204" pitchFamily="34" charset="0"/>
              <a:ea typeface="Cambria" panose="02040503050406030204" pitchFamily="18" charset="0"/>
              <a:cs typeface="Arial" panose="020B0604020202020204" pitchFamily="34" charset="0"/>
            </a:endParaRPr>
          </a:p>
          <a:p>
            <a:endParaRPr lang="en-US" dirty="0"/>
          </a:p>
        </p:txBody>
      </p:sp>
      <p:sp>
        <p:nvSpPr>
          <p:cNvPr id="4" name="Rectangle 3">
            <a:extLst>
              <a:ext uri="{FF2B5EF4-FFF2-40B4-BE49-F238E27FC236}">
                <a16:creationId xmlns:a16="http://schemas.microsoft.com/office/drawing/2014/main" id="{D887E627-7B71-45F0-9380-2AFDE6DBF4FF}"/>
              </a:ext>
            </a:extLst>
          </p:cNvPr>
          <p:cNvSpPr/>
          <p:nvPr/>
        </p:nvSpPr>
        <p:spPr>
          <a:xfrm>
            <a:off x="-2" y="9832"/>
            <a:ext cx="3195485" cy="683833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a:extLst>
              <a:ext uri="{FF2B5EF4-FFF2-40B4-BE49-F238E27FC236}">
                <a16:creationId xmlns:a16="http://schemas.microsoft.com/office/drawing/2014/main" id="{0EE86035-C947-4ACA-B7AD-4A33A630DB87}"/>
              </a:ext>
            </a:extLst>
          </p:cNvPr>
          <p:cNvPicPr>
            <a:picLocks noChangeAspect="1"/>
          </p:cNvPicPr>
          <p:nvPr/>
        </p:nvPicPr>
        <p:blipFill rotWithShape="1">
          <a:blip r:embed="rId3">
            <a:extLst>
              <a:ext uri="{28A0092B-C50C-407E-A947-70E740481C1C}">
                <a14:useLocalDpi xmlns:a14="http://schemas.microsoft.com/office/drawing/2010/main" val="0"/>
              </a:ext>
            </a:extLst>
          </a:blip>
          <a:srcRect l="19292" t="3342" r="18614" b="15060"/>
          <a:stretch/>
        </p:blipFill>
        <p:spPr>
          <a:xfrm>
            <a:off x="398194" y="2683423"/>
            <a:ext cx="2303644" cy="1723477"/>
          </a:xfrm>
          <a:prstGeom prst="rect">
            <a:avLst/>
          </a:prstGeom>
        </p:spPr>
      </p:pic>
      <p:pic>
        <p:nvPicPr>
          <p:cNvPr id="6" name="Picture 5">
            <a:extLst>
              <a:ext uri="{FF2B5EF4-FFF2-40B4-BE49-F238E27FC236}">
                <a16:creationId xmlns:a16="http://schemas.microsoft.com/office/drawing/2014/main" id="{C4FC0F35-F1DC-4AB5-8276-2229D2D1AB44}"/>
              </a:ext>
            </a:extLst>
          </p:cNvPr>
          <p:cNvPicPr>
            <a:picLocks noChangeAspect="1"/>
          </p:cNvPicPr>
          <p:nvPr/>
        </p:nvPicPr>
        <p:blipFill rotWithShape="1">
          <a:blip r:embed="rId4">
            <a:extLst>
              <a:ext uri="{28A0092B-C50C-407E-A947-70E740481C1C}">
                <a14:useLocalDpi xmlns:a14="http://schemas.microsoft.com/office/drawing/2010/main" val="0"/>
              </a:ext>
            </a:extLst>
          </a:blip>
          <a:srcRect l="1917"/>
          <a:stretch/>
        </p:blipFill>
        <p:spPr>
          <a:xfrm>
            <a:off x="15514" y="14289"/>
            <a:ext cx="3168509" cy="2422816"/>
          </a:xfrm>
          <a:prstGeom prst="rect">
            <a:avLst/>
          </a:prstGeom>
        </p:spPr>
      </p:pic>
      <p:pic>
        <p:nvPicPr>
          <p:cNvPr id="12" name="Picture 11">
            <a:extLst>
              <a:ext uri="{FF2B5EF4-FFF2-40B4-BE49-F238E27FC236}">
                <a16:creationId xmlns:a16="http://schemas.microsoft.com/office/drawing/2014/main" id="{E213EA9F-97C7-4794-9A49-78953B1F47F4}"/>
              </a:ext>
            </a:extLst>
          </p:cNvPr>
          <p:cNvPicPr>
            <a:picLocks noChangeAspect="1"/>
          </p:cNvPicPr>
          <p:nvPr/>
        </p:nvPicPr>
        <p:blipFill rotWithShape="1">
          <a:blip r:embed="rId5">
            <a:extLst>
              <a:ext uri="{28A0092B-C50C-407E-A947-70E740481C1C}">
                <a14:useLocalDpi xmlns:a14="http://schemas.microsoft.com/office/drawing/2010/main" val="0"/>
              </a:ext>
            </a:extLst>
          </a:blip>
          <a:srcRect l="2057" t="-1" b="1361"/>
          <a:stretch/>
        </p:blipFill>
        <p:spPr>
          <a:xfrm>
            <a:off x="20277" y="4709344"/>
            <a:ext cx="3163746" cy="2138824"/>
          </a:xfrm>
          <a:prstGeom prst="rect">
            <a:avLst/>
          </a:prstGeom>
        </p:spPr>
      </p:pic>
      <p:sp>
        <p:nvSpPr>
          <p:cNvPr id="5" name="TextBox 4">
            <a:extLst>
              <a:ext uri="{FF2B5EF4-FFF2-40B4-BE49-F238E27FC236}">
                <a16:creationId xmlns:a16="http://schemas.microsoft.com/office/drawing/2014/main" id="{00B0474B-5315-477F-97E0-7C11288AE5A7}"/>
              </a:ext>
            </a:extLst>
          </p:cNvPr>
          <p:cNvSpPr txBox="1"/>
          <p:nvPr/>
        </p:nvSpPr>
        <p:spPr>
          <a:xfrm>
            <a:off x="-41635" y="6672270"/>
            <a:ext cx="1075098" cy="215444"/>
          </a:xfrm>
          <a:prstGeom prst="rect">
            <a:avLst/>
          </a:prstGeom>
          <a:noFill/>
        </p:spPr>
        <p:txBody>
          <a:bodyPr wrap="square" rtlCol="0">
            <a:spAutoFit/>
          </a:bodyPr>
          <a:lstStyle/>
          <a:p>
            <a:r>
              <a:rPr lang="en-US" sz="800" dirty="0"/>
              <a:t>Photo Credit: NCCC</a:t>
            </a:r>
          </a:p>
        </p:txBody>
      </p:sp>
    </p:spTree>
    <p:extLst>
      <p:ext uri="{BB962C8B-B14F-4D97-AF65-F5344CB8AC3E}">
        <p14:creationId xmlns:p14="http://schemas.microsoft.com/office/powerpoint/2010/main" val="27075109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273C75"/>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CD0208-851C-41BC-8AFC-6713940206D4}"/>
              </a:ext>
            </a:extLst>
          </p:cNvPr>
          <p:cNvSpPr>
            <a:spLocks noGrp="1"/>
          </p:cNvSpPr>
          <p:nvPr>
            <p:ph type="title"/>
          </p:nvPr>
        </p:nvSpPr>
        <p:spPr>
          <a:xfrm>
            <a:off x="3401962" y="300342"/>
            <a:ext cx="8566262" cy="1325563"/>
          </a:xfrm>
        </p:spPr>
        <p:txBody>
          <a:bodyPr>
            <a:noAutofit/>
          </a:bodyPr>
          <a:lstStyle/>
          <a:p>
            <a:r>
              <a:rPr lang="en-US" b="1" dirty="0">
                <a:solidFill>
                  <a:srgbClr val="FFFF8F"/>
                </a:solidFill>
                <a:latin typeface="Arial" panose="020B0604020202020204" pitchFamily="34" charset="0"/>
                <a:cs typeface="Arial" panose="020B0604020202020204" pitchFamily="34" charset="0"/>
              </a:rPr>
              <a:t>WELCOME MEGAN KENNEY!</a:t>
            </a:r>
          </a:p>
        </p:txBody>
      </p:sp>
      <p:sp>
        <p:nvSpPr>
          <p:cNvPr id="3" name="Content Placeholder 2">
            <a:extLst>
              <a:ext uri="{FF2B5EF4-FFF2-40B4-BE49-F238E27FC236}">
                <a16:creationId xmlns:a16="http://schemas.microsoft.com/office/drawing/2014/main" id="{ABCBBD8C-C35B-4044-9C5E-68061295F911}"/>
              </a:ext>
            </a:extLst>
          </p:cNvPr>
          <p:cNvSpPr>
            <a:spLocks noGrp="1"/>
          </p:cNvSpPr>
          <p:nvPr>
            <p:ph idx="1"/>
          </p:nvPr>
        </p:nvSpPr>
        <p:spPr>
          <a:xfrm>
            <a:off x="3401962" y="2020548"/>
            <a:ext cx="8557734" cy="4741760"/>
          </a:xfrm>
        </p:spPr>
        <p:txBody>
          <a:bodyPr>
            <a:normAutofit/>
          </a:bodyPr>
          <a:lstStyle/>
          <a:p>
            <a:pPr lvl="1">
              <a:spcBef>
                <a:spcPts val="0"/>
              </a:spcBef>
            </a:pPr>
            <a:r>
              <a:rPr lang="en-US" sz="3000" b="1" dirty="0">
                <a:solidFill>
                  <a:schemeClr val="bg1"/>
                </a:solidFill>
                <a:latin typeface="Calibri" panose="020F0502020204030204" pitchFamily="34" charset="0"/>
                <a:ea typeface="Calibri" panose="020F0502020204030204" pitchFamily="34" charset="0"/>
              </a:rPr>
              <a:t>Megan Kenney is the 211 State Program Director with United Way of Wisconsin. </a:t>
            </a:r>
          </a:p>
          <a:p>
            <a:pPr marL="457200" lvl="1" indent="0">
              <a:spcBef>
                <a:spcPts val="0"/>
              </a:spcBef>
              <a:buNone/>
            </a:pPr>
            <a:endParaRPr lang="en-US" sz="3000" b="1" dirty="0">
              <a:solidFill>
                <a:schemeClr val="bg1"/>
              </a:solidFill>
              <a:latin typeface="Calibri" panose="020F0502020204030204" pitchFamily="34" charset="0"/>
              <a:ea typeface="Calibri" panose="020F0502020204030204" pitchFamily="34" charset="0"/>
            </a:endParaRPr>
          </a:p>
          <a:p>
            <a:pPr lvl="1">
              <a:spcBef>
                <a:spcPts val="0"/>
              </a:spcBef>
            </a:pPr>
            <a:r>
              <a:rPr lang="en-US" sz="3000" b="1" dirty="0">
                <a:solidFill>
                  <a:schemeClr val="bg1"/>
                </a:solidFill>
                <a:latin typeface="Calibri" panose="020F0502020204030204" pitchFamily="34" charset="0"/>
                <a:ea typeface="Calibri" panose="020F0502020204030204" pitchFamily="34" charset="0"/>
              </a:rPr>
              <a:t>She has led the 211 team through many disasters, most notably COVID response. </a:t>
            </a:r>
          </a:p>
          <a:p>
            <a:pPr marL="457200" lvl="1" indent="0">
              <a:spcBef>
                <a:spcPts val="0"/>
              </a:spcBef>
              <a:buNone/>
            </a:pPr>
            <a:endParaRPr lang="en-US" sz="3000" b="1" dirty="0">
              <a:solidFill>
                <a:schemeClr val="bg1"/>
              </a:solidFill>
              <a:latin typeface="Calibri" panose="020F0502020204030204" pitchFamily="34" charset="0"/>
              <a:ea typeface="Calibri" panose="020F0502020204030204" pitchFamily="34" charset="0"/>
            </a:endParaRPr>
          </a:p>
          <a:p>
            <a:pPr lvl="1">
              <a:spcBef>
                <a:spcPts val="0"/>
              </a:spcBef>
            </a:pPr>
            <a:r>
              <a:rPr lang="en-US" sz="3000" b="1" dirty="0">
                <a:solidFill>
                  <a:schemeClr val="bg1"/>
                </a:solidFill>
                <a:latin typeface="Calibri" panose="020F0502020204030204" pitchFamily="34" charset="0"/>
                <a:ea typeface="Calibri" panose="020F0502020204030204" pitchFamily="34" charset="0"/>
              </a:rPr>
              <a:t>211 Wisconsin has used AmeriCorps members in the past to field disaster calls. Megan is here to give an overview of that work!</a:t>
            </a:r>
          </a:p>
        </p:txBody>
      </p:sp>
      <p:sp>
        <p:nvSpPr>
          <p:cNvPr id="4" name="Rectangle 3">
            <a:extLst>
              <a:ext uri="{FF2B5EF4-FFF2-40B4-BE49-F238E27FC236}">
                <a16:creationId xmlns:a16="http://schemas.microsoft.com/office/drawing/2014/main" id="{D887E627-7B71-45F0-9380-2AFDE6DBF4FF}"/>
              </a:ext>
            </a:extLst>
          </p:cNvPr>
          <p:cNvSpPr/>
          <p:nvPr/>
        </p:nvSpPr>
        <p:spPr>
          <a:xfrm>
            <a:off x="-2" y="9832"/>
            <a:ext cx="3195485" cy="683833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a:extLst>
              <a:ext uri="{FF2B5EF4-FFF2-40B4-BE49-F238E27FC236}">
                <a16:creationId xmlns:a16="http://schemas.microsoft.com/office/drawing/2014/main" id="{0EE86035-C947-4ACA-B7AD-4A33A630DB87}"/>
              </a:ext>
            </a:extLst>
          </p:cNvPr>
          <p:cNvPicPr>
            <a:picLocks noChangeAspect="1"/>
          </p:cNvPicPr>
          <p:nvPr/>
        </p:nvPicPr>
        <p:blipFill rotWithShape="1">
          <a:blip r:embed="rId3">
            <a:extLst>
              <a:ext uri="{28A0092B-C50C-407E-A947-70E740481C1C}">
                <a14:useLocalDpi xmlns:a14="http://schemas.microsoft.com/office/drawing/2010/main" val="0"/>
              </a:ext>
            </a:extLst>
          </a:blip>
          <a:srcRect l="19292" t="3342" r="18614" b="15060"/>
          <a:stretch/>
        </p:blipFill>
        <p:spPr>
          <a:xfrm>
            <a:off x="398194" y="2683423"/>
            <a:ext cx="2303644" cy="1723477"/>
          </a:xfrm>
          <a:prstGeom prst="rect">
            <a:avLst/>
          </a:prstGeom>
        </p:spPr>
      </p:pic>
      <p:pic>
        <p:nvPicPr>
          <p:cNvPr id="6" name="Picture 5">
            <a:extLst>
              <a:ext uri="{FF2B5EF4-FFF2-40B4-BE49-F238E27FC236}">
                <a16:creationId xmlns:a16="http://schemas.microsoft.com/office/drawing/2014/main" id="{C4FC0F35-F1DC-4AB5-8276-2229D2D1AB44}"/>
              </a:ext>
            </a:extLst>
          </p:cNvPr>
          <p:cNvPicPr>
            <a:picLocks noChangeAspect="1"/>
          </p:cNvPicPr>
          <p:nvPr/>
        </p:nvPicPr>
        <p:blipFill rotWithShape="1">
          <a:blip r:embed="rId4">
            <a:extLst>
              <a:ext uri="{28A0092B-C50C-407E-A947-70E740481C1C}">
                <a14:useLocalDpi xmlns:a14="http://schemas.microsoft.com/office/drawing/2010/main" val="0"/>
              </a:ext>
            </a:extLst>
          </a:blip>
          <a:srcRect l="1917"/>
          <a:stretch/>
        </p:blipFill>
        <p:spPr>
          <a:xfrm>
            <a:off x="15514" y="14289"/>
            <a:ext cx="3168509" cy="2422816"/>
          </a:xfrm>
          <a:prstGeom prst="rect">
            <a:avLst/>
          </a:prstGeom>
        </p:spPr>
      </p:pic>
      <p:pic>
        <p:nvPicPr>
          <p:cNvPr id="12" name="Picture 11">
            <a:extLst>
              <a:ext uri="{FF2B5EF4-FFF2-40B4-BE49-F238E27FC236}">
                <a16:creationId xmlns:a16="http://schemas.microsoft.com/office/drawing/2014/main" id="{E213EA9F-97C7-4794-9A49-78953B1F47F4}"/>
              </a:ext>
            </a:extLst>
          </p:cNvPr>
          <p:cNvPicPr>
            <a:picLocks noChangeAspect="1"/>
          </p:cNvPicPr>
          <p:nvPr/>
        </p:nvPicPr>
        <p:blipFill rotWithShape="1">
          <a:blip r:embed="rId5">
            <a:extLst>
              <a:ext uri="{28A0092B-C50C-407E-A947-70E740481C1C}">
                <a14:useLocalDpi xmlns:a14="http://schemas.microsoft.com/office/drawing/2010/main" val="0"/>
              </a:ext>
            </a:extLst>
          </a:blip>
          <a:srcRect l="2057" t="-1" b="1361"/>
          <a:stretch/>
        </p:blipFill>
        <p:spPr>
          <a:xfrm>
            <a:off x="20277" y="4709344"/>
            <a:ext cx="3163746" cy="2138824"/>
          </a:xfrm>
          <a:prstGeom prst="rect">
            <a:avLst/>
          </a:prstGeom>
        </p:spPr>
      </p:pic>
      <p:sp>
        <p:nvSpPr>
          <p:cNvPr id="5" name="TextBox 4">
            <a:extLst>
              <a:ext uri="{FF2B5EF4-FFF2-40B4-BE49-F238E27FC236}">
                <a16:creationId xmlns:a16="http://schemas.microsoft.com/office/drawing/2014/main" id="{00B0474B-5315-477F-97E0-7C11288AE5A7}"/>
              </a:ext>
            </a:extLst>
          </p:cNvPr>
          <p:cNvSpPr txBox="1"/>
          <p:nvPr/>
        </p:nvSpPr>
        <p:spPr>
          <a:xfrm>
            <a:off x="-41635" y="6672270"/>
            <a:ext cx="1075098" cy="215444"/>
          </a:xfrm>
          <a:prstGeom prst="rect">
            <a:avLst/>
          </a:prstGeom>
          <a:noFill/>
        </p:spPr>
        <p:txBody>
          <a:bodyPr wrap="square" rtlCol="0">
            <a:spAutoFit/>
          </a:bodyPr>
          <a:lstStyle/>
          <a:p>
            <a:r>
              <a:rPr lang="en-US" sz="800" dirty="0"/>
              <a:t>Photo Credit: NCCC</a:t>
            </a:r>
          </a:p>
        </p:txBody>
      </p:sp>
    </p:spTree>
    <p:extLst>
      <p:ext uri="{BB962C8B-B14F-4D97-AF65-F5344CB8AC3E}">
        <p14:creationId xmlns:p14="http://schemas.microsoft.com/office/powerpoint/2010/main" val="22711575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273C75"/>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CD0208-851C-41BC-8AFC-6713940206D4}"/>
              </a:ext>
            </a:extLst>
          </p:cNvPr>
          <p:cNvSpPr>
            <a:spLocks noGrp="1"/>
          </p:cNvSpPr>
          <p:nvPr>
            <p:ph type="title"/>
          </p:nvPr>
        </p:nvSpPr>
        <p:spPr>
          <a:xfrm>
            <a:off x="3401962" y="300342"/>
            <a:ext cx="8566262" cy="1325563"/>
          </a:xfrm>
        </p:spPr>
        <p:txBody>
          <a:bodyPr>
            <a:noAutofit/>
          </a:bodyPr>
          <a:lstStyle/>
          <a:p>
            <a:r>
              <a:rPr lang="en-US" b="1" dirty="0">
                <a:solidFill>
                  <a:srgbClr val="FFFF8F"/>
                </a:solidFill>
                <a:latin typeface="Arial" panose="020B0604020202020204" pitchFamily="34" charset="0"/>
                <a:cs typeface="Arial" panose="020B0604020202020204" pitchFamily="34" charset="0"/>
              </a:rPr>
              <a:t>Break out Group Activity</a:t>
            </a:r>
          </a:p>
        </p:txBody>
      </p:sp>
      <p:sp>
        <p:nvSpPr>
          <p:cNvPr id="3" name="Content Placeholder 2">
            <a:extLst>
              <a:ext uri="{FF2B5EF4-FFF2-40B4-BE49-F238E27FC236}">
                <a16:creationId xmlns:a16="http://schemas.microsoft.com/office/drawing/2014/main" id="{ABCBBD8C-C35B-4044-9C5E-68061295F911}"/>
              </a:ext>
            </a:extLst>
          </p:cNvPr>
          <p:cNvSpPr>
            <a:spLocks noGrp="1"/>
          </p:cNvSpPr>
          <p:nvPr>
            <p:ph idx="1"/>
          </p:nvPr>
        </p:nvSpPr>
        <p:spPr>
          <a:xfrm>
            <a:off x="3401962" y="2020548"/>
            <a:ext cx="8557734" cy="4741760"/>
          </a:xfrm>
        </p:spPr>
        <p:txBody>
          <a:bodyPr>
            <a:normAutofit/>
          </a:bodyPr>
          <a:lstStyle/>
          <a:p>
            <a:pPr marL="0" marR="0" lvl="0" indent="0">
              <a:spcBef>
                <a:spcPts val="0"/>
              </a:spcBef>
              <a:spcAft>
                <a:spcPts val="0"/>
              </a:spcAft>
              <a:buNone/>
            </a:pPr>
            <a:endParaRPr lang="en-US" sz="3000" b="1" dirty="0">
              <a:solidFill>
                <a:schemeClr val="bg1"/>
              </a:solidFill>
              <a:effectLst/>
              <a:latin typeface="Calibri" panose="020F0502020204030204" pitchFamily="34" charset="0"/>
              <a:ea typeface="Times New Roman" panose="02020603050405020304" pitchFamily="18" charset="0"/>
            </a:endParaRPr>
          </a:p>
          <a:p>
            <a:pPr marL="342900" indent="-342900">
              <a:spcBef>
                <a:spcPts val="0"/>
              </a:spcBef>
              <a:buFont typeface="Symbol" panose="05050102010706020507" pitchFamily="18" charset="2"/>
              <a:buChar char=""/>
            </a:pPr>
            <a:r>
              <a:rPr lang="en-US" sz="3000" b="1" dirty="0">
                <a:solidFill>
                  <a:schemeClr val="bg1"/>
                </a:solidFill>
                <a:latin typeface="Calibri" panose="020F0502020204030204" pitchFamily="34" charset="0"/>
                <a:ea typeface="Times New Roman" panose="02020603050405020304" pitchFamily="18" charset="0"/>
              </a:rPr>
              <a:t>What would you pack in your emergency kit?</a:t>
            </a:r>
          </a:p>
          <a:p>
            <a:pPr marL="800100" lvl="1" indent="-342900">
              <a:spcBef>
                <a:spcPts val="0"/>
              </a:spcBef>
              <a:buFont typeface="Symbol" panose="05050102010706020507" pitchFamily="18" charset="2"/>
              <a:buChar char=""/>
            </a:pPr>
            <a:r>
              <a:rPr lang="en-US" b="1" dirty="0">
                <a:solidFill>
                  <a:schemeClr val="bg1"/>
                </a:solidFill>
                <a:latin typeface="Calibri" panose="020F0502020204030204" pitchFamily="34" charset="0"/>
                <a:ea typeface="Cambria" panose="02040503050406030204" pitchFamily="18" charset="0"/>
                <a:cs typeface="Arial" panose="020B0604020202020204" pitchFamily="34" charset="0"/>
              </a:rPr>
              <a:t>As a team, come up with 15 items you’d want to have in your disaster kit</a:t>
            </a:r>
          </a:p>
          <a:p>
            <a:pPr marL="800100" lvl="1" indent="-342900">
              <a:spcBef>
                <a:spcPts val="0"/>
              </a:spcBef>
              <a:buFont typeface="Symbol" panose="05050102010706020507" pitchFamily="18" charset="2"/>
              <a:buChar char=""/>
            </a:pPr>
            <a:r>
              <a:rPr lang="en-US" b="1" dirty="0">
                <a:solidFill>
                  <a:schemeClr val="bg1"/>
                </a:solidFill>
                <a:latin typeface="Calibri" panose="020F0502020204030204" pitchFamily="34" charset="0"/>
                <a:ea typeface="Cambria" panose="02040503050406030204" pitchFamily="18" charset="0"/>
                <a:cs typeface="Arial" panose="020B0604020202020204" pitchFamily="34" charset="0"/>
              </a:rPr>
              <a:t>Have fun with it!</a:t>
            </a:r>
          </a:p>
          <a:p>
            <a:pPr marL="800100" lvl="1" indent="-342900">
              <a:spcBef>
                <a:spcPts val="0"/>
              </a:spcBef>
              <a:buFont typeface="Symbol" panose="05050102010706020507" pitchFamily="18" charset="2"/>
              <a:buChar char=""/>
            </a:pPr>
            <a:r>
              <a:rPr lang="en-US" b="1" dirty="0">
                <a:solidFill>
                  <a:schemeClr val="bg1"/>
                </a:solidFill>
                <a:latin typeface="Calibri" panose="020F0502020204030204" pitchFamily="34" charset="0"/>
                <a:ea typeface="Cambria" panose="02040503050406030204" pitchFamily="18" charset="0"/>
                <a:cs typeface="Arial" panose="020B0604020202020204" pitchFamily="34" charset="0"/>
              </a:rPr>
              <a:t>Pick one person to report out to the large group</a:t>
            </a:r>
          </a:p>
          <a:p>
            <a:pPr marL="457200" lvl="1" indent="0">
              <a:spcBef>
                <a:spcPts val="0"/>
              </a:spcBef>
              <a:buNone/>
            </a:pPr>
            <a:endParaRPr lang="en-US" dirty="0">
              <a:latin typeface="Arial" panose="020B0604020202020204" pitchFamily="34" charset="0"/>
              <a:ea typeface="Cambria" panose="02040503050406030204" pitchFamily="18" charset="0"/>
              <a:cs typeface="Arial" panose="020B0604020202020204" pitchFamily="34" charset="0"/>
            </a:endParaRPr>
          </a:p>
          <a:p>
            <a:endParaRPr lang="en-US" dirty="0"/>
          </a:p>
        </p:txBody>
      </p:sp>
      <p:sp>
        <p:nvSpPr>
          <p:cNvPr id="4" name="Rectangle 3">
            <a:extLst>
              <a:ext uri="{FF2B5EF4-FFF2-40B4-BE49-F238E27FC236}">
                <a16:creationId xmlns:a16="http://schemas.microsoft.com/office/drawing/2014/main" id="{D887E627-7B71-45F0-9380-2AFDE6DBF4FF}"/>
              </a:ext>
            </a:extLst>
          </p:cNvPr>
          <p:cNvSpPr/>
          <p:nvPr/>
        </p:nvSpPr>
        <p:spPr>
          <a:xfrm>
            <a:off x="-2" y="9832"/>
            <a:ext cx="3195485" cy="683833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a:extLst>
              <a:ext uri="{FF2B5EF4-FFF2-40B4-BE49-F238E27FC236}">
                <a16:creationId xmlns:a16="http://schemas.microsoft.com/office/drawing/2014/main" id="{0EE86035-C947-4ACA-B7AD-4A33A630DB87}"/>
              </a:ext>
            </a:extLst>
          </p:cNvPr>
          <p:cNvPicPr>
            <a:picLocks noChangeAspect="1"/>
          </p:cNvPicPr>
          <p:nvPr/>
        </p:nvPicPr>
        <p:blipFill rotWithShape="1">
          <a:blip r:embed="rId3">
            <a:extLst>
              <a:ext uri="{28A0092B-C50C-407E-A947-70E740481C1C}">
                <a14:useLocalDpi xmlns:a14="http://schemas.microsoft.com/office/drawing/2010/main" val="0"/>
              </a:ext>
            </a:extLst>
          </a:blip>
          <a:srcRect l="19292" t="3342" r="18614" b="15060"/>
          <a:stretch/>
        </p:blipFill>
        <p:spPr>
          <a:xfrm>
            <a:off x="398194" y="2683423"/>
            <a:ext cx="2303644" cy="1723477"/>
          </a:xfrm>
          <a:prstGeom prst="rect">
            <a:avLst/>
          </a:prstGeom>
        </p:spPr>
      </p:pic>
      <p:pic>
        <p:nvPicPr>
          <p:cNvPr id="6" name="Picture 5">
            <a:extLst>
              <a:ext uri="{FF2B5EF4-FFF2-40B4-BE49-F238E27FC236}">
                <a16:creationId xmlns:a16="http://schemas.microsoft.com/office/drawing/2014/main" id="{C4FC0F35-F1DC-4AB5-8276-2229D2D1AB44}"/>
              </a:ext>
            </a:extLst>
          </p:cNvPr>
          <p:cNvPicPr>
            <a:picLocks noChangeAspect="1"/>
          </p:cNvPicPr>
          <p:nvPr/>
        </p:nvPicPr>
        <p:blipFill rotWithShape="1">
          <a:blip r:embed="rId4">
            <a:extLst>
              <a:ext uri="{28A0092B-C50C-407E-A947-70E740481C1C}">
                <a14:useLocalDpi xmlns:a14="http://schemas.microsoft.com/office/drawing/2010/main" val="0"/>
              </a:ext>
            </a:extLst>
          </a:blip>
          <a:srcRect l="1917"/>
          <a:stretch/>
        </p:blipFill>
        <p:spPr>
          <a:xfrm>
            <a:off x="15514" y="14289"/>
            <a:ext cx="3168509" cy="2422816"/>
          </a:xfrm>
          <a:prstGeom prst="rect">
            <a:avLst/>
          </a:prstGeom>
        </p:spPr>
      </p:pic>
      <p:pic>
        <p:nvPicPr>
          <p:cNvPr id="12" name="Picture 11">
            <a:extLst>
              <a:ext uri="{FF2B5EF4-FFF2-40B4-BE49-F238E27FC236}">
                <a16:creationId xmlns:a16="http://schemas.microsoft.com/office/drawing/2014/main" id="{E213EA9F-97C7-4794-9A49-78953B1F47F4}"/>
              </a:ext>
            </a:extLst>
          </p:cNvPr>
          <p:cNvPicPr>
            <a:picLocks noChangeAspect="1"/>
          </p:cNvPicPr>
          <p:nvPr/>
        </p:nvPicPr>
        <p:blipFill rotWithShape="1">
          <a:blip r:embed="rId5">
            <a:extLst>
              <a:ext uri="{28A0092B-C50C-407E-A947-70E740481C1C}">
                <a14:useLocalDpi xmlns:a14="http://schemas.microsoft.com/office/drawing/2010/main" val="0"/>
              </a:ext>
            </a:extLst>
          </a:blip>
          <a:srcRect l="2057" t="-1" b="1361"/>
          <a:stretch/>
        </p:blipFill>
        <p:spPr>
          <a:xfrm>
            <a:off x="20277" y="4709344"/>
            <a:ext cx="3163746" cy="2138824"/>
          </a:xfrm>
          <a:prstGeom prst="rect">
            <a:avLst/>
          </a:prstGeom>
        </p:spPr>
      </p:pic>
      <p:sp>
        <p:nvSpPr>
          <p:cNvPr id="5" name="TextBox 4">
            <a:extLst>
              <a:ext uri="{FF2B5EF4-FFF2-40B4-BE49-F238E27FC236}">
                <a16:creationId xmlns:a16="http://schemas.microsoft.com/office/drawing/2014/main" id="{00B0474B-5315-477F-97E0-7C11288AE5A7}"/>
              </a:ext>
            </a:extLst>
          </p:cNvPr>
          <p:cNvSpPr txBox="1"/>
          <p:nvPr/>
        </p:nvSpPr>
        <p:spPr>
          <a:xfrm>
            <a:off x="-41635" y="6672270"/>
            <a:ext cx="1075098" cy="215444"/>
          </a:xfrm>
          <a:prstGeom prst="rect">
            <a:avLst/>
          </a:prstGeom>
          <a:noFill/>
        </p:spPr>
        <p:txBody>
          <a:bodyPr wrap="square" rtlCol="0">
            <a:spAutoFit/>
          </a:bodyPr>
          <a:lstStyle/>
          <a:p>
            <a:r>
              <a:rPr lang="en-US" sz="800" dirty="0"/>
              <a:t>Photo Credit: NCCC</a:t>
            </a:r>
          </a:p>
        </p:txBody>
      </p:sp>
    </p:spTree>
    <p:extLst>
      <p:ext uri="{BB962C8B-B14F-4D97-AF65-F5344CB8AC3E}">
        <p14:creationId xmlns:p14="http://schemas.microsoft.com/office/powerpoint/2010/main" val="3439829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273C75"/>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CD0208-851C-41BC-8AFC-6713940206D4}"/>
              </a:ext>
            </a:extLst>
          </p:cNvPr>
          <p:cNvSpPr>
            <a:spLocks noGrp="1"/>
          </p:cNvSpPr>
          <p:nvPr>
            <p:ph type="title"/>
          </p:nvPr>
        </p:nvSpPr>
        <p:spPr>
          <a:xfrm>
            <a:off x="3401962" y="300342"/>
            <a:ext cx="8566262" cy="1325563"/>
          </a:xfrm>
        </p:spPr>
        <p:txBody>
          <a:bodyPr>
            <a:noAutofit/>
          </a:bodyPr>
          <a:lstStyle/>
          <a:p>
            <a:r>
              <a:rPr lang="en-US" b="1" dirty="0">
                <a:solidFill>
                  <a:srgbClr val="FFFF8F"/>
                </a:solidFill>
                <a:latin typeface="Arial" panose="020B0604020202020204" pitchFamily="34" charset="0"/>
                <a:cs typeface="Arial" panose="020B0604020202020204" pitchFamily="34" charset="0"/>
              </a:rPr>
              <a:t>What does FEMA recommend?</a:t>
            </a:r>
          </a:p>
        </p:txBody>
      </p:sp>
      <p:sp>
        <p:nvSpPr>
          <p:cNvPr id="3" name="Content Placeholder 2">
            <a:extLst>
              <a:ext uri="{FF2B5EF4-FFF2-40B4-BE49-F238E27FC236}">
                <a16:creationId xmlns:a16="http://schemas.microsoft.com/office/drawing/2014/main" id="{ABCBBD8C-C35B-4044-9C5E-68061295F911}"/>
              </a:ext>
            </a:extLst>
          </p:cNvPr>
          <p:cNvSpPr>
            <a:spLocks noGrp="1"/>
          </p:cNvSpPr>
          <p:nvPr>
            <p:ph idx="1"/>
          </p:nvPr>
        </p:nvSpPr>
        <p:spPr>
          <a:xfrm>
            <a:off x="3390502" y="1109472"/>
            <a:ext cx="8557734" cy="5738696"/>
          </a:xfrm>
        </p:spPr>
        <p:txBody>
          <a:bodyPr>
            <a:normAutofit fontScale="55000" lnSpcReduction="20000"/>
          </a:bodyPr>
          <a:lstStyle/>
          <a:p>
            <a:pPr marL="0" marR="0" lvl="0" indent="0">
              <a:spcBef>
                <a:spcPts val="0"/>
              </a:spcBef>
              <a:spcAft>
                <a:spcPts val="0"/>
              </a:spcAft>
              <a:buNone/>
            </a:pPr>
            <a:endParaRPr lang="en-US" sz="3400" b="1" dirty="0">
              <a:solidFill>
                <a:schemeClr val="bg1"/>
              </a:solidFill>
              <a:effectLst/>
              <a:ea typeface="Times New Roman" panose="02020603050405020304" pitchFamily="18" charset="0"/>
            </a:endParaRPr>
          </a:p>
          <a:p>
            <a:pPr marL="457200" lvl="1" indent="0">
              <a:spcBef>
                <a:spcPts val="0"/>
              </a:spcBef>
              <a:buNone/>
            </a:pPr>
            <a:r>
              <a:rPr lang="en-US" sz="2500" dirty="0">
                <a:solidFill>
                  <a:schemeClr val="bg1"/>
                </a:solidFill>
                <a:ea typeface="Cambria" panose="02040503050406030204" pitchFamily="18" charset="0"/>
                <a:cs typeface="Arial" panose="020B0604020202020204" pitchFamily="34" charset="0"/>
              </a:rPr>
              <a:t>Backpack or storage tub to hold your supplies</a:t>
            </a:r>
          </a:p>
          <a:p>
            <a:pPr marL="457200" lvl="1" indent="0">
              <a:spcBef>
                <a:spcPts val="0"/>
              </a:spcBef>
              <a:buNone/>
            </a:pPr>
            <a:r>
              <a:rPr lang="en-US" sz="2500" dirty="0">
                <a:solidFill>
                  <a:schemeClr val="bg1"/>
                </a:solidFill>
                <a:ea typeface="Cambria" panose="02040503050406030204" pitchFamily="18" charset="0"/>
                <a:cs typeface="Arial" panose="020B0604020202020204" pitchFamily="34" charset="0"/>
              </a:rPr>
              <a:t>Bottled Water (1 gallon per person is recommended)</a:t>
            </a:r>
          </a:p>
          <a:p>
            <a:pPr marL="457200" lvl="1" indent="0">
              <a:spcBef>
                <a:spcPts val="0"/>
              </a:spcBef>
              <a:buNone/>
            </a:pPr>
            <a:r>
              <a:rPr lang="en-US" sz="2500" dirty="0">
                <a:solidFill>
                  <a:schemeClr val="bg1"/>
                </a:solidFill>
                <a:ea typeface="Cambria" panose="02040503050406030204" pitchFamily="18" charset="0"/>
                <a:cs typeface="Arial" panose="020B0604020202020204" pitchFamily="34" charset="0"/>
              </a:rPr>
              <a:t>Non-Perishable food (If including canned foods, you must include a can opener)</a:t>
            </a:r>
          </a:p>
          <a:p>
            <a:pPr marL="457200" lvl="1" indent="0">
              <a:spcBef>
                <a:spcPts val="0"/>
              </a:spcBef>
              <a:buNone/>
            </a:pPr>
            <a:r>
              <a:rPr lang="en-US" sz="2500" dirty="0">
                <a:solidFill>
                  <a:schemeClr val="bg1"/>
                </a:solidFill>
                <a:ea typeface="Cambria" panose="02040503050406030204" pitchFamily="18" charset="0"/>
                <a:cs typeface="Arial" panose="020B0604020202020204" pitchFamily="34" charset="0"/>
              </a:rPr>
              <a:t>Flashlight with extra batteries</a:t>
            </a:r>
          </a:p>
          <a:p>
            <a:pPr marL="457200" lvl="1" indent="0">
              <a:spcBef>
                <a:spcPts val="0"/>
              </a:spcBef>
              <a:buNone/>
            </a:pPr>
            <a:r>
              <a:rPr lang="en-US" sz="2500" dirty="0">
                <a:solidFill>
                  <a:schemeClr val="bg1"/>
                </a:solidFill>
                <a:ea typeface="Cambria" panose="02040503050406030204" pitchFamily="18" charset="0"/>
                <a:cs typeface="Arial" panose="020B0604020202020204" pitchFamily="34" charset="0"/>
              </a:rPr>
              <a:t>First Aid Supplies</a:t>
            </a:r>
          </a:p>
          <a:p>
            <a:pPr marL="457200" lvl="1" indent="0">
              <a:spcBef>
                <a:spcPts val="0"/>
              </a:spcBef>
              <a:buNone/>
            </a:pPr>
            <a:r>
              <a:rPr lang="en-US" sz="2500" dirty="0">
                <a:solidFill>
                  <a:schemeClr val="bg1"/>
                </a:solidFill>
                <a:ea typeface="Cambria" panose="02040503050406030204" pitchFamily="18" charset="0"/>
                <a:cs typeface="Arial" panose="020B0604020202020204" pitchFamily="34" charset="0"/>
              </a:rPr>
              <a:t>Bandages</a:t>
            </a:r>
          </a:p>
          <a:p>
            <a:pPr marL="457200" lvl="1" indent="0">
              <a:spcBef>
                <a:spcPts val="0"/>
              </a:spcBef>
              <a:buNone/>
            </a:pPr>
            <a:r>
              <a:rPr lang="en-US" sz="2500" dirty="0">
                <a:solidFill>
                  <a:schemeClr val="bg1"/>
                </a:solidFill>
                <a:ea typeface="Cambria" panose="02040503050406030204" pitchFamily="18" charset="0"/>
                <a:cs typeface="Arial" panose="020B0604020202020204" pitchFamily="34" charset="0"/>
              </a:rPr>
              <a:t>Ointment</a:t>
            </a:r>
          </a:p>
          <a:p>
            <a:pPr marL="457200" lvl="1" indent="0">
              <a:spcBef>
                <a:spcPts val="0"/>
              </a:spcBef>
              <a:buNone/>
            </a:pPr>
            <a:r>
              <a:rPr lang="en-US" sz="2500" dirty="0">
                <a:solidFill>
                  <a:schemeClr val="bg1"/>
                </a:solidFill>
                <a:ea typeface="Cambria" panose="02040503050406030204" pitchFamily="18" charset="0"/>
                <a:cs typeface="Arial" panose="020B0604020202020204" pitchFamily="34" charset="0"/>
              </a:rPr>
              <a:t>Disinfectant wipes</a:t>
            </a:r>
          </a:p>
          <a:p>
            <a:pPr marL="457200" lvl="1" indent="0">
              <a:spcBef>
                <a:spcPts val="0"/>
              </a:spcBef>
              <a:buNone/>
            </a:pPr>
            <a:r>
              <a:rPr lang="en-US" sz="2500" dirty="0">
                <a:solidFill>
                  <a:schemeClr val="bg1"/>
                </a:solidFill>
                <a:ea typeface="Cambria" panose="02040503050406030204" pitchFamily="18" charset="0"/>
                <a:cs typeface="Arial" panose="020B0604020202020204" pitchFamily="34" charset="0"/>
              </a:rPr>
              <a:t>Tissues</a:t>
            </a:r>
          </a:p>
          <a:p>
            <a:pPr marL="457200" lvl="1" indent="0">
              <a:spcBef>
                <a:spcPts val="0"/>
              </a:spcBef>
              <a:buNone/>
            </a:pPr>
            <a:r>
              <a:rPr lang="en-US" sz="2500" dirty="0">
                <a:solidFill>
                  <a:schemeClr val="bg1"/>
                </a:solidFill>
                <a:ea typeface="Cambria" panose="02040503050406030204" pitchFamily="18" charset="0"/>
                <a:cs typeface="Arial" panose="020B0604020202020204" pitchFamily="34" charset="0"/>
              </a:rPr>
              <a:t>Toilet paper and bags with ties for personal sanitation</a:t>
            </a:r>
          </a:p>
          <a:p>
            <a:pPr marL="457200" lvl="1" indent="0">
              <a:spcBef>
                <a:spcPts val="0"/>
              </a:spcBef>
              <a:buNone/>
            </a:pPr>
            <a:r>
              <a:rPr lang="en-US" sz="2500" dirty="0">
                <a:solidFill>
                  <a:schemeClr val="bg1"/>
                </a:solidFill>
                <a:ea typeface="Cambria" panose="02040503050406030204" pitchFamily="18" charset="0"/>
                <a:cs typeface="Arial" panose="020B0604020202020204" pitchFamily="34" charset="0"/>
              </a:rPr>
              <a:t>Paper and pen or pencil (to take notes, play games, etc)</a:t>
            </a:r>
          </a:p>
          <a:p>
            <a:pPr marL="457200" lvl="1" indent="0">
              <a:spcBef>
                <a:spcPts val="0"/>
              </a:spcBef>
              <a:buNone/>
            </a:pPr>
            <a:r>
              <a:rPr lang="en-US" sz="2500" dirty="0">
                <a:solidFill>
                  <a:schemeClr val="bg1"/>
                </a:solidFill>
                <a:ea typeface="Cambria" panose="02040503050406030204" pitchFamily="18" charset="0"/>
                <a:cs typeface="Arial" panose="020B0604020202020204" pitchFamily="34" charset="0"/>
              </a:rPr>
              <a:t>Sleeping bag or warm blanket (recommend one for each person in your home)</a:t>
            </a:r>
          </a:p>
          <a:p>
            <a:pPr marL="457200" lvl="1" indent="0">
              <a:spcBef>
                <a:spcPts val="0"/>
              </a:spcBef>
              <a:buNone/>
            </a:pPr>
            <a:r>
              <a:rPr lang="en-US" sz="2500" dirty="0">
                <a:solidFill>
                  <a:schemeClr val="bg1"/>
                </a:solidFill>
                <a:ea typeface="Cambria" panose="02040503050406030204" pitchFamily="18" charset="0"/>
                <a:cs typeface="Arial" panose="020B0604020202020204" pitchFamily="34" charset="0"/>
              </a:rPr>
              <a:t>Wrench or pliers to turn off utilities</a:t>
            </a:r>
          </a:p>
          <a:p>
            <a:pPr marL="457200" lvl="1" indent="0">
              <a:spcBef>
                <a:spcPts val="0"/>
              </a:spcBef>
              <a:buNone/>
            </a:pPr>
            <a:r>
              <a:rPr lang="en-US" sz="2500" dirty="0">
                <a:solidFill>
                  <a:schemeClr val="bg1"/>
                </a:solidFill>
                <a:ea typeface="Cambria" panose="02040503050406030204" pitchFamily="18" charset="0"/>
                <a:cs typeface="Arial" panose="020B0604020202020204" pitchFamily="34" charset="0"/>
              </a:rPr>
              <a:t>Personal hygiene items (travel size deodorant, cotton swabs, feminine items, etc)</a:t>
            </a:r>
          </a:p>
          <a:p>
            <a:pPr marL="457200" lvl="1" indent="0">
              <a:spcBef>
                <a:spcPts val="0"/>
              </a:spcBef>
              <a:buNone/>
            </a:pPr>
            <a:r>
              <a:rPr lang="en-US" sz="2500" dirty="0">
                <a:solidFill>
                  <a:schemeClr val="bg1"/>
                </a:solidFill>
                <a:ea typeface="Cambria" panose="02040503050406030204" pitchFamily="18" charset="0"/>
                <a:cs typeface="Arial" panose="020B0604020202020204" pitchFamily="34" charset="0"/>
              </a:rPr>
              <a:t>Extra medication</a:t>
            </a:r>
          </a:p>
          <a:p>
            <a:pPr marL="457200" lvl="1" indent="0">
              <a:spcBef>
                <a:spcPts val="0"/>
              </a:spcBef>
              <a:buNone/>
            </a:pPr>
            <a:r>
              <a:rPr lang="en-US" sz="2500" dirty="0">
                <a:solidFill>
                  <a:schemeClr val="bg1"/>
                </a:solidFill>
                <a:ea typeface="Cambria" panose="02040503050406030204" pitchFamily="18" charset="0"/>
                <a:cs typeface="Arial" panose="020B0604020202020204" pitchFamily="34" charset="0"/>
              </a:rPr>
              <a:t>Whistle to Signal for help</a:t>
            </a:r>
          </a:p>
          <a:p>
            <a:pPr marL="457200" lvl="1" indent="0">
              <a:spcBef>
                <a:spcPts val="0"/>
              </a:spcBef>
              <a:buNone/>
            </a:pPr>
            <a:r>
              <a:rPr lang="en-US" sz="2500" dirty="0">
                <a:solidFill>
                  <a:schemeClr val="bg1"/>
                </a:solidFill>
                <a:ea typeface="Cambria" panose="02040503050406030204" pitchFamily="18" charset="0"/>
                <a:cs typeface="Arial" panose="020B0604020202020204" pitchFamily="34" charset="0"/>
              </a:rPr>
              <a:t>Important documents (identification, insurance information, banking information, wills, etc)</a:t>
            </a:r>
          </a:p>
          <a:p>
            <a:pPr marL="457200" lvl="1" indent="0">
              <a:spcBef>
                <a:spcPts val="0"/>
              </a:spcBef>
              <a:buNone/>
            </a:pPr>
            <a:r>
              <a:rPr lang="en-US" sz="2500" dirty="0">
                <a:solidFill>
                  <a:schemeClr val="bg1"/>
                </a:solidFill>
                <a:ea typeface="Cambria" panose="02040503050406030204" pitchFamily="18" charset="0"/>
                <a:cs typeface="Arial" panose="020B0604020202020204" pitchFamily="34" charset="0"/>
              </a:rPr>
              <a:t>Emergency reference materials such as a first aid book</a:t>
            </a:r>
          </a:p>
          <a:p>
            <a:pPr marL="457200" lvl="1" indent="0">
              <a:spcBef>
                <a:spcPts val="0"/>
              </a:spcBef>
              <a:buNone/>
            </a:pPr>
            <a:r>
              <a:rPr lang="en-US" sz="2500" dirty="0">
                <a:solidFill>
                  <a:schemeClr val="bg1"/>
                </a:solidFill>
                <a:ea typeface="Cambria" panose="02040503050406030204" pitchFamily="18" charset="0"/>
                <a:cs typeface="Arial" panose="020B0604020202020204" pitchFamily="34" charset="0"/>
              </a:rPr>
              <a:t>Battery powered radio and a NOAA Weather radio</a:t>
            </a:r>
          </a:p>
          <a:p>
            <a:pPr marL="457200" lvl="1" indent="0">
              <a:spcBef>
                <a:spcPts val="0"/>
              </a:spcBef>
              <a:buNone/>
            </a:pPr>
            <a:r>
              <a:rPr lang="en-US" sz="2500" dirty="0">
                <a:solidFill>
                  <a:schemeClr val="bg1"/>
                </a:solidFill>
                <a:ea typeface="Cambria" panose="02040503050406030204" pitchFamily="18" charset="0"/>
                <a:cs typeface="Arial" panose="020B0604020202020204" pitchFamily="34" charset="0"/>
              </a:rPr>
              <a:t>Formula and diapers (if there is an infant in the house)</a:t>
            </a:r>
          </a:p>
          <a:p>
            <a:pPr marL="457200" lvl="1" indent="0">
              <a:spcBef>
                <a:spcPts val="0"/>
              </a:spcBef>
              <a:buNone/>
            </a:pPr>
            <a:r>
              <a:rPr lang="en-US" sz="2500" dirty="0">
                <a:solidFill>
                  <a:schemeClr val="bg1"/>
                </a:solidFill>
                <a:ea typeface="Cambria" panose="02040503050406030204" pitchFamily="18" charset="0"/>
                <a:cs typeface="Arial" panose="020B0604020202020204" pitchFamily="34" charset="0"/>
              </a:rPr>
              <a:t>Extra pet food (if there are pets in the house)</a:t>
            </a:r>
          </a:p>
          <a:p>
            <a:pPr marL="457200" lvl="1" indent="0">
              <a:spcBef>
                <a:spcPts val="0"/>
              </a:spcBef>
              <a:buNone/>
            </a:pPr>
            <a:r>
              <a:rPr lang="en-US" sz="2500" dirty="0">
                <a:solidFill>
                  <a:schemeClr val="bg1"/>
                </a:solidFill>
                <a:ea typeface="Cambria" panose="02040503050406030204" pitchFamily="18" charset="0"/>
                <a:cs typeface="Arial" panose="020B0604020202020204" pitchFamily="34" charset="0"/>
              </a:rPr>
              <a:t>Dust mask or cotton t-shirt, to help filter the air</a:t>
            </a:r>
          </a:p>
          <a:p>
            <a:pPr marL="457200" lvl="1" indent="0">
              <a:spcBef>
                <a:spcPts val="0"/>
              </a:spcBef>
              <a:buNone/>
            </a:pPr>
            <a:r>
              <a:rPr lang="en-US" sz="2500" dirty="0">
                <a:solidFill>
                  <a:schemeClr val="bg1"/>
                </a:solidFill>
                <a:ea typeface="Cambria" panose="02040503050406030204" pitchFamily="18" charset="0"/>
                <a:cs typeface="Arial" panose="020B0604020202020204" pitchFamily="34" charset="0"/>
              </a:rPr>
              <a:t>Plastic sheeting and duct tape to shelter-in-place</a:t>
            </a:r>
          </a:p>
          <a:p>
            <a:pPr marL="457200" lvl="1" indent="0">
              <a:spcBef>
                <a:spcPts val="0"/>
              </a:spcBef>
              <a:buNone/>
            </a:pPr>
            <a:r>
              <a:rPr lang="en-US" sz="2500" dirty="0">
                <a:solidFill>
                  <a:schemeClr val="bg1"/>
                </a:solidFill>
                <a:ea typeface="Cambria" panose="02040503050406030204" pitchFamily="18" charset="0"/>
                <a:cs typeface="Arial" panose="020B0604020202020204" pitchFamily="34" charset="0"/>
              </a:rPr>
              <a:t>Cups and utensils</a:t>
            </a:r>
          </a:p>
          <a:p>
            <a:pPr marL="457200" lvl="1" indent="0">
              <a:spcBef>
                <a:spcPts val="0"/>
              </a:spcBef>
              <a:buNone/>
            </a:pPr>
            <a:r>
              <a:rPr lang="en-US" sz="2500" dirty="0">
                <a:solidFill>
                  <a:schemeClr val="bg1"/>
                </a:solidFill>
                <a:ea typeface="Cambria" panose="02040503050406030204" pitchFamily="18" charset="0"/>
                <a:cs typeface="Arial" panose="020B0604020202020204" pitchFamily="34" charset="0"/>
              </a:rPr>
              <a:t>A change of clothes for each person in your home (if you live in a cooler climate make sure the clothes are warm!)</a:t>
            </a:r>
          </a:p>
          <a:p>
            <a:pPr marL="457200" lvl="1" indent="0">
              <a:spcBef>
                <a:spcPts val="0"/>
              </a:spcBef>
              <a:buNone/>
            </a:pPr>
            <a:r>
              <a:rPr lang="en-US" sz="2500" dirty="0">
                <a:solidFill>
                  <a:schemeClr val="bg1"/>
                </a:solidFill>
                <a:ea typeface="Cambria" panose="02040503050406030204" pitchFamily="18" charset="0"/>
                <a:cs typeface="Arial" panose="020B0604020202020204" pitchFamily="34" charset="0"/>
              </a:rPr>
              <a:t>Also include a jacket, hat, gloves and closed toe shoes for walking (boots or sturdy sneakers are best)</a:t>
            </a:r>
          </a:p>
          <a:p>
            <a:pPr marL="457200" lvl="1" indent="0">
              <a:spcBef>
                <a:spcPts val="0"/>
              </a:spcBef>
              <a:buNone/>
            </a:pPr>
            <a:r>
              <a:rPr lang="en-US" sz="2500" dirty="0">
                <a:solidFill>
                  <a:schemeClr val="bg1"/>
                </a:solidFill>
                <a:ea typeface="Cambria" panose="02040503050406030204" pitchFamily="18" charset="0"/>
                <a:cs typeface="Arial" panose="020B0604020202020204" pitchFamily="34" charset="0"/>
              </a:rPr>
              <a:t>Rain gear</a:t>
            </a:r>
          </a:p>
          <a:p>
            <a:pPr marL="457200" lvl="1" indent="0">
              <a:spcBef>
                <a:spcPts val="0"/>
              </a:spcBef>
              <a:buNone/>
            </a:pPr>
            <a:r>
              <a:rPr lang="en-US" sz="2500" dirty="0">
                <a:solidFill>
                  <a:schemeClr val="bg1"/>
                </a:solidFill>
                <a:ea typeface="Cambria" panose="02040503050406030204" pitchFamily="18" charset="0"/>
                <a:cs typeface="Arial" panose="020B0604020202020204" pitchFamily="34" charset="0"/>
              </a:rPr>
              <a:t>Cash</a:t>
            </a:r>
          </a:p>
          <a:p>
            <a:pPr marL="457200" lvl="1" indent="0">
              <a:spcBef>
                <a:spcPts val="0"/>
              </a:spcBef>
              <a:buNone/>
            </a:pPr>
            <a:r>
              <a:rPr lang="en-US" sz="2500" dirty="0">
                <a:solidFill>
                  <a:schemeClr val="bg1"/>
                </a:solidFill>
                <a:ea typeface="Cambria" panose="02040503050406030204" pitchFamily="18" charset="0"/>
                <a:cs typeface="Arial" panose="020B0604020202020204" pitchFamily="34" charset="0"/>
              </a:rPr>
              <a:t>Paper towels</a:t>
            </a:r>
          </a:p>
          <a:p>
            <a:pPr marL="457200" lvl="1" indent="0">
              <a:spcBef>
                <a:spcPts val="0"/>
              </a:spcBef>
              <a:buNone/>
            </a:pPr>
            <a:r>
              <a:rPr lang="en-US" sz="2500" dirty="0">
                <a:solidFill>
                  <a:schemeClr val="bg1"/>
                </a:solidFill>
                <a:ea typeface="Cambria" panose="02040503050406030204" pitchFamily="18" charset="0"/>
                <a:cs typeface="Arial" panose="020B0604020202020204" pitchFamily="34" charset="0"/>
              </a:rPr>
              <a:t>Fire Extinguisher</a:t>
            </a:r>
          </a:p>
          <a:p>
            <a:pPr marL="457200" lvl="1" indent="0">
              <a:spcBef>
                <a:spcPts val="0"/>
              </a:spcBef>
              <a:buNone/>
            </a:pPr>
            <a:r>
              <a:rPr lang="en-US" sz="2500" dirty="0">
                <a:solidFill>
                  <a:schemeClr val="bg1"/>
                </a:solidFill>
                <a:ea typeface="Cambria" panose="02040503050406030204" pitchFamily="18" charset="0"/>
                <a:cs typeface="Arial" panose="020B0604020202020204" pitchFamily="34" charset="0"/>
              </a:rPr>
              <a:t>Cards or game (it is important to have something to do to take your mind off the situation for a few moments or alleviate stress if you will be in your shelter for an extended time)</a:t>
            </a:r>
          </a:p>
          <a:p>
            <a:endParaRPr lang="en-US" dirty="0">
              <a:solidFill>
                <a:schemeClr val="bg1"/>
              </a:solidFill>
            </a:endParaRPr>
          </a:p>
        </p:txBody>
      </p:sp>
      <p:sp>
        <p:nvSpPr>
          <p:cNvPr id="4" name="Rectangle 3">
            <a:extLst>
              <a:ext uri="{FF2B5EF4-FFF2-40B4-BE49-F238E27FC236}">
                <a16:creationId xmlns:a16="http://schemas.microsoft.com/office/drawing/2014/main" id="{D887E627-7B71-45F0-9380-2AFDE6DBF4FF}"/>
              </a:ext>
            </a:extLst>
          </p:cNvPr>
          <p:cNvSpPr/>
          <p:nvPr/>
        </p:nvSpPr>
        <p:spPr>
          <a:xfrm>
            <a:off x="-2" y="9832"/>
            <a:ext cx="3195485" cy="683833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a:extLst>
              <a:ext uri="{FF2B5EF4-FFF2-40B4-BE49-F238E27FC236}">
                <a16:creationId xmlns:a16="http://schemas.microsoft.com/office/drawing/2014/main" id="{0EE86035-C947-4ACA-B7AD-4A33A630DB87}"/>
              </a:ext>
            </a:extLst>
          </p:cNvPr>
          <p:cNvPicPr>
            <a:picLocks noChangeAspect="1"/>
          </p:cNvPicPr>
          <p:nvPr/>
        </p:nvPicPr>
        <p:blipFill rotWithShape="1">
          <a:blip r:embed="rId3">
            <a:extLst>
              <a:ext uri="{28A0092B-C50C-407E-A947-70E740481C1C}">
                <a14:useLocalDpi xmlns:a14="http://schemas.microsoft.com/office/drawing/2010/main" val="0"/>
              </a:ext>
            </a:extLst>
          </a:blip>
          <a:srcRect l="19292" t="3342" r="18614" b="15060"/>
          <a:stretch/>
        </p:blipFill>
        <p:spPr>
          <a:xfrm>
            <a:off x="398194" y="2683423"/>
            <a:ext cx="2303644" cy="1723477"/>
          </a:xfrm>
          <a:prstGeom prst="rect">
            <a:avLst/>
          </a:prstGeom>
        </p:spPr>
      </p:pic>
      <p:pic>
        <p:nvPicPr>
          <p:cNvPr id="6" name="Picture 5">
            <a:extLst>
              <a:ext uri="{FF2B5EF4-FFF2-40B4-BE49-F238E27FC236}">
                <a16:creationId xmlns:a16="http://schemas.microsoft.com/office/drawing/2014/main" id="{C4FC0F35-F1DC-4AB5-8276-2229D2D1AB44}"/>
              </a:ext>
            </a:extLst>
          </p:cNvPr>
          <p:cNvPicPr>
            <a:picLocks noChangeAspect="1"/>
          </p:cNvPicPr>
          <p:nvPr/>
        </p:nvPicPr>
        <p:blipFill rotWithShape="1">
          <a:blip r:embed="rId4">
            <a:extLst>
              <a:ext uri="{28A0092B-C50C-407E-A947-70E740481C1C}">
                <a14:useLocalDpi xmlns:a14="http://schemas.microsoft.com/office/drawing/2010/main" val="0"/>
              </a:ext>
            </a:extLst>
          </a:blip>
          <a:srcRect l="1917"/>
          <a:stretch/>
        </p:blipFill>
        <p:spPr>
          <a:xfrm>
            <a:off x="15514" y="14289"/>
            <a:ext cx="3168509" cy="2422816"/>
          </a:xfrm>
          <a:prstGeom prst="rect">
            <a:avLst/>
          </a:prstGeom>
        </p:spPr>
      </p:pic>
      <p:pic>
        <p:nvPicPr>
          <p:cNvPr id="12" name="Picture 11">
            <a:extLst>
              <a:ext uri="{FF2B5EF4-FFF2-40B4-BE49-F238E27FC236}">
                <a16:creationId xmlns:a16="http://schemas.microsoft.com/office/drawing/2014/main" id="{E213EA9F-97C7-4794-9A49-78953B1F47F4}"/>
              </a:ext>
            </a:extLst>
          </p:cNvPr>
          <p:cNvPicPr>
            <a:picLocks noChangeAspect="1"/>
          </p:cNvPicPr>
          <p:nvPr/>
        </p:nvPicPr>
        <p:blipFill rotWithShape="1">
          <a:blip r:embed="rId5">
            <a:extLst>
              <a:ext uri="{28A0092B-C50C-407E-A947-70E740481C1C}">
                <a14:useLocalDpi xmlns:a14="http://schemas.microsoft.com/office/drawing/2010/main" val="0"/>
              </a:ext>
            </a:extLst>
          </a:blip>
          <a:srcRect l="2057" t="-1" b="1361"/>
          <a:stretch/>
        </p:blipFill>
        <p:spPr>
          <a:xfrm>
            <a:off x="20277" y="4709344"/>
            <a:ext cx="3163746" cy="2138824"/>
          </a:xfrm>
          <a:prstGeom prst="rect">
            <a:avLst/>
          </a:prstGeom>
        </p:spPr>
      </p:pic>
      <p:sp>
        <p:nvSpPr>
          <p:cNvPr id="5" name="TextBox 4">
            <a:extLst>
              <a:ext uri="{FF2B5EF4-FFF2-40B4-BE49-F238E27FC236}">
                <a16:creationId xmlns:a16="http://schemas.microsoft.com/office/drawing/2014/main" id="{00B0474B-5315-477F-97E0-7C11288AE5A7}"/>
              </a:ext>
            </a:extLst>
          </p:cNvPr>
          <p:cNvSpPr txBox="1"/>
          <p:nvPr/>
        </p:nvSpPr>
        <p:spPr>
          <a:xfrm>
            <a:off x="-41635" y="6672270"/>
            <a:ext cx="1075098" cy="215444"/>
          </a:xfrm>
          <a:prstGeom prst="rect">
            <a:avLst/>
          </a:prstGeom>
          <a:noFill/>
        </p:spPr>
        <p:txBody>
          <a:bodyPr wrap="square" rtlCol="0">
            <a:spAutoFit/>
          </a:bodyPr>
          <a:lstStyle/>
          <a:p>
            <a:r>
              <a:rPr lang="en-US" sz="800" dirty="0"/>
              <a:t>Photo Credit: NCCC</a:t>
            </a:r>
          </a:p>
        </p:txBody>
      </p:sp>
    </p:spTree>
    <p:extLst>
      <p:ext uri="{BB962C8B-B14F-4D97-AF65-F5344CB8AC3E}">
        <p14:creationId xmlns:p14="http://schemas.microsoft.com/office/powerpoint/2010/main" val="35028404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273C75"/>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CD0208-851C-41BC-8AFC-6713940206D4}"/>
              </a:ext>
            </a:extLst>
          </p:cNvPr>
          <p:cNvSpPr>
            <a:spLocks noGrp="1"/>
          </p:cNvSpPr>
          <p:nvPr>
            <p:ph type="title"/>
          </p:nvPr>
        </p:nvSpPr>
        <p:spPr>
          <a:xfrm>
            <a:off x="3401962" y="300342"/>
            <a:ext cx="8566262" cy="1325563"/>
          </a:xfrm>
        </p:spPr>
        <p:txBody>
          <a:bodyPr>
            <a:noAutofit/>
          </a:bodyPr>
          <a:lstStyle/>
          <a:p>
            <a:r>
              <a:rPr lang="en-US" b="1" dirty="0">
                <a:solidFill>
                  <a:srgbClr val="FFFF8F"/>
                </a:solidFill>
                <a:latin typeface="Arial" panose="020B0604020202020204" pitchFamily="34" charset="0"/>
                <a:cs typeface="Arial" panose="020B0604020202020204" pitchFamily="34" charset="0"/>
              </a:rPr>
              <a:t>Thanks for joining!!!</a:t>
            </a:r>
          </a:p>
        </p:txBody>
      </p:sp>
      <p:sp>
        <p:nvSpPr>
          <p:cNvPr id="3" name="Content Placeholder 2">
            <a:extLst>
              <a:ext uri="{FF2B5EF4-FFF2-40B4-BE49-F238E27FC236}">
                <a16:creationId xmlns:a16="http://schemas.microsoft.com/office/drawing/2014/main" id="{ABCBBD8C-C35B-4044-9C5E-68061295F911}"/>
              </a:ext>
            </a:extLst>
          </p:cNvPr>
          <p:cNvSpPr>
            <a:spLocks noGrp="1"/>
          </p:cNvSpPr>
          <p:nvPr>
            <p:ph idx="1"/>
          </p:nvPr>
        </p:nvSpPr>
        <p:spPr>
          <a:xfrm>
            <a:off x="3390502" y="1399446"/>
            <a:ext cx="8557734" cy="4741760"/>
          </a:xfrm>
        </p:spPr>
        <p:txBody>
          <a:bodyPr>
            <a:normAutofit fontScale="92500"/>
          </a:bodyPr>
          <a:lstStyle/>
          <a:p>
            <a:pPr marL="0" marR="0" lvl="0" indent="0">
              <a:spcBef>
                <a:spcPts val="0"/>
              </a:spcBef>
              <a:spcAft>
                <a:spcPts val="0"/>
              </a:spcAft>
              <a:buNone/>
            </a:pPr>
            <a:endParaRPr lang="en-US" sz="3000" b="1" dirty="0">
              <a:solidFill>
                <a:schemeClr val="bg1"/>
              </a:solidFill>
              <a:effectLst/>
              <a:latin typeface="Calibri" panose="020F0502020204030204" pitchFamily="34" charset="0"/>
              <a:ea typeface="Times New Roman" panose="02020603050405020304" pitchFamily="18" charset="0"/>
            </a:endParaRPr>
          </a:p>
          <a:p>
            <a:pPr>
              <a:spcBef>
                <a:spcPts val="0"/>
              </a:spcBef>
            </a:pPr>
            <a:r>
              <a:rPr lang="en-US" sz="3000" b="1" dirty="0">
                <a:solidFill>
                  <a:schemeClr val="bg1"/>
                </a:solidFill>
                <a:latin typeface="Calibri" panose="020F0502020204030204" pitchFamily="34" charset="0"/>
                <a:ea typeface="Cambria" panose="02040503050406030204" pitchFamily="18" charset="0"/>
                <a:cs typeface="Arial" panose="020B0604020202020204" pitchFamily="34" charset="0"/>
              </a:rPr>
              <a:t>Look for a calendar invite for the next meeting—Thursday December 21</a:t>
            </a:r>
            <a:r>
              <a:rPr lang="en-US" sz="3000" b="1" baseline="30000" dirty="0">
                <a:solidFill>
                  <a:schemeClr val="bg1"/>
                </a:solidFill>
                <a:latin typeface="Calibri" panose="020F0502020204030204" pitchFamily="34" charset="0"/>
                <a:ea typeface="Cambria" panose="02040503050406030204" pitchFamily="18" charset="0"/>
                <a:cs typeface="Arial" panose="020B0604020202020204" pitchFamily="34" charset="0"/>
              </a:rPr>
              <a:t>st</a:t>
            </a:r>
            <a:r>
              <a:rPr lang="en-US" sz="3000" b="1" dirty="0">
                <a:solidFill>
                  <a:schemeClr val="bg1"/>
                </a:solidFill>
                <a:latin typeface="Calibri" panose="020F0502020204030204" pitchFamily="34" charset="0"/>
                <a:ea typeface="Cambria" panose="02040503050406030204" pitchFamily="18" charset="0"/>
                <a:cs typeface="Arial" panose="020B0604020202020204" pitchFamily="34" charset="0"/>
              </a:rPr>
              <a:t> at 1pm</a:t>
            </a:r>
          </a:p>
          <a:p>
            <a:pPr marL="0" indent="0">
              <a:spcBef>
                <a:spcPts val="0"/>
              </a:spcBef>
              <a:buNone/>
            </a:pPr>
            <a:endParaRPr lang="en-US" sz="3000" b="1" dirty="0">
              <a:solidFill>
                <a:schemeClr val="bg1"/>
              </a:solidFill>
              <a:latin typeface="Calibri" panose="020F0502020204030204" pitchFamily="34" charset="0"/>
              <a:ea typeface="Cambria" panose="02040503050406030204" pitchFamily="18" charset="0"/>
              <a:cs typeface="Arial" panose="020B0604020202020204" pitchFamily="34" charset="0"/>
            </a:endParaRPr>
          </a:p>
          <a:p>
            <a:pPr>
              <a:spcBef>
                <a:spcPts val="0"/>
              </a:spcBef>
            </a:pPr>
            <a:r>
              <a:rPr lang="en-US" sz="3000" b="1" dirty="0">
                <a:solidFill>
                  <a:schemeClr val="bg1"/>
                </a:solidFill>
                <a:latin typeface="Calibri" panose="020F0502020204030204" pitchFamily="34" charset="0"/>
                <a:ea typeface="Cambria" panose="02040503050406030204" pitchFamily="18" charset="0"/>
                <a:cs typeface="Arial" panose="020B0604020202020204" pitchFamily="34" charset="0"/>
              </a:rPr>
              <a:t>Matt Brantner from WisCorps will cover Intro to Incident Command and the required FEMA trainings</a:t>
            </a:r>
          </a:p>
          <a:p>
            <a:pPr>
              <a:spcBef>
                <a:spcPts val="0"/>
              </a:spcBef>
            </a:pPr>
            <a:endParaRPr lang="en-US" sz="3000" b="1" dirty="0">
              <a:solidFill>
                <a:schemeClr val="bg1"/>
              </a:solidFill>
              <a:latin typeface="Calibri" panose="020F0502020204030204" pitchFamily="34" charset="0"/>
              <a:ea typeface="Cambria" panose="02040503050406030204" pitchFamily="18" charset="0"/>
              <a:cs typeface="Arial" panose="020B0604020202020204" pitchFamily="34" charset="0"/>
            </a:endParaRPr>
          </a:p>
          <a:p>
            <a:pPr>
              <a:spcBef>
                <a:spcPts val="0"/>
              </a:spcBef>
            </a:pPr>
            <a:r>
              <a:rPr lang="en-US" sz="3000" b="1" dirty="0">
                <a:solidFill>
                  <a:schemeClr val="bg1"/>
                </a:solidFill>
                <a:latin typeface="Calibri" panose="020F0502020204030204" pitchFamily="34" charset="0"/>
                <a:ea typeface="Cambria" panose="02040503050406030204" pitchFamily="18" charset="0"/>
                <a:cs typeface="Arial" panose="020B0604020202020204" pitchFamily="34" charset="0"/>
              </a:rPr>
              <a:t>Make sure to check with your Program Director about your participation in this group!</a:t>
            </a:r>
          </a:p>
          <a:p>
            <a:pPr>
              <a:spcBef>
                <a:spcPts val="0"/>
              </a:spcBef>
            </a:pPr>
            <a:endParaRPr lang="en-US" sz="3000" b="1" dirty="0">
              <a:solidFill>
                <a:schemeClr val="bg1"/>
              </a:solidFill>
              <a:latin typeface="Calibri" panose="020F0502020204030204" pitchFamily="34" charset="0"/>
              <a:ea typeface="Cambria" panose="02040503050406030204" pitchFamily="18" charset="0"/>
              <a:cs typeface="Arial" panose="020B0604020202020204" pitchFamily="34" charset="0"/>
            </a:endParaRPr>
          </a:p>
          <a:p>
            <a:pPr>
              <a:spcBef>
                <a:spcPts val="0"/>
              </a:spcBef>
            </a:pPr>
            <a:r>
              <a:rPr lang="en-US" sz="3000" b="1" dirty="0">
                <a:solidFill>
                  <a:schemeClr val="bg1"/>
                </a:solidFill>
                <a:latin typeface="Calibri" panose="020F0502020204030204" pitchFamily="34" charset="0"/>
                <a:ea typeface="Cambria" panose="02040503050406030204" pitchFamily="18" charset="0"/>
                <a:cs typeface="Arial" panose="020B0604020202020204" pitchFamily="34" charset="0"/>
              </a:rPr>
              <a:t>Connect with me if you have questions: rachel.donaldson@wisconsin.gov</a:t>
            </a:r>
          </a:p>
          <a:p>
            <a:pPr marL="0" indent="0">
              <a:spcBef>
                <a:spcPts val="0"/>
              </a:spcBef>
              <a:buNone/>
            </a:pPr>
            <a:endParaRPr lang="en-US" sz="3000" b="1" dirty="0">
              <a:solidFill>
                <a:schemeClr val="bg1"/>
              </a:solidFill>
              <a:latin typeface="Calibri" panose="020F0502020204030204" pitchFamily="34" charset="0"/>
              <a:ea typeface="Cambria" panose="02040503050406030204" pitchFamily="18" charset="0"/>
              <a:cs typeface="Arial" panose="020B0604020202020204" pitchFamily="34" charset="0"/>
            </a:endParaRPr>
          </a:p>
          <a:p>
            <a:pPr marL="0" indent="0">
              <a:spcBef>
                <a:spcPts val="0"/>
              </a:spcBef>
              <a:buNone/>
            </a:pPr>
            <a:endParaRPr lang="en-US" b="1" dirty="0">
              <a:solidFill>
                <a:schemeClr val="bg1"/>
              </a:solidFill>
              <a:latin typeface="Calibri" panose="020F0502020204030204" pitchFamily="34" charset="0"/>
              <a:ea typeface="Cambria" panose="02040503050406030204" pitchFamily="18" charset="0"/>
              <a:cs typeface="Arial" panose="020B0604020202020204" pitchFamily="34" charset="0"/>
            </a:endParaRPr>
          </a:p>
          <a:p>
            <a:pPr marL="457200" lvl="1" indent="0">
              <a:spcBef>
                <a:spcPts val="0"/>
              </a:spcBef>
              <a:buNone/>
            </a:pPr>
            <a:endParaRPr lang="en-US" dirty="0">
              <a:latin typeface="Arial" panose="020B0604020202020204" pitchFamily="34" charset="0"/>
              <a:ea typeface="Cambria" panose="02040503050406030204" pitchFamily="18" charset="0"/>
              <a:cs typeface="Arial" panose="020B0604020202020204" pitchFamily="34" charset="0"/>
            </a:endParaRPr>
          </a:p>
          <a:p>
            <a:endParaRPr lang="en-US" dirty="0"/>
          </a:p>
        </p:txBody>
      </p:sp>
      <p:sp>
        <p:nvSpPr>
          <p:cNvPr id="4" name="Rectangle 3">
            <a:extLst>
              <a:ext uri="{FF2B5EF4-FFF2-40B4-BE49-F238E27FC236}">
                <a16:creationId xmlns:a16="http://schemas.microsoft.com/office/drawing/2014/main" id="{D887E627-7B71-45F0-9380-2AFDE6DBF4FF}"/>
              </a:ext>
            </a:extLst>
          </p:cNvPr>
          <p:cNvSpPr/>
          <p:nvPr/>
        </p:nvSpPr>
        <p:spPr>
          <a:xfrm>
            <a:off x="-2" y="9832"/>
            <a:ext cx="3195485" cy="683833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a:extLst>
              <a:ext uri="{FF2B5EF4-FFF2-40B4-BE49-F238E27FC236}">
                <a16:creationId xmlns:a16="http://schemas.microsoft.com/office/drawing/2014/main" id="{0EE86035-C947-4ACA-B7AD-4A33A630DB87}"/>
              </a:ext>
            </a:extLst>
          </p:cNvPr>
          <p:cNvPicPr>
            <a:picLocks noChangeAspect="1"/>
          </p:cNvPicPr>
          <p:nvPr/>
        </p:nvPicPr>
        <p:blipFill rotWithShape="1">
          <a:blip r:embed="rId3">
            <a:extLst>
              <a:ext uri="{28A0092B-C50C-407E-A947-70E740481C1C}">
                <a14:useLocalDpi xmlns:a14="http://schemas.microsoft.com/office/drawing/2010/main" val="0"/>
              </a:ext>
            </a:extLst>
          </a:blip>
          <a:srcRect l="19292" t="3342" r="18614" b="15060"/>
          <a:stretch/>
        </p:blipFill>
        <p:spPr>
          <a:xfrm>
            <a:off x="398194" y="2683423"/>
            <a:ext cx="2303644" cy="1723477"/>
          </a:xfrm>
          <a:prstGeom prst="rect">
            <a:avLst/>
          </a:prstGeom>
        </p:spPr>
      </p:pic>
      <p:pic>
        <p:nvPicPr>
          <p:cNvPr id="6" name="Picture 5">
            <a:extLst>
              <a:ext uri="{FF2B5EF4-FFF2-40B4-BE49-F238E27FC236}">
                <a16:creationId xmlns:a16="http://schemas.microsoft.com/office/drawing/2014/main" id="{C4FC0F35-F1DC-4AB5-8276-2229D2D1AB44}"/>
              </a:ext>
            </a:extLst>
          </p:cNvPr>
          <p:cNvPicPr>
            <a:picLocks noChangeAspect="1"/>
          </p:cNvPicPr>
          <p:nvPr/>
        </p:nvPicPr>
        <p:blipFill rotWithShape="1">
          <a:blip r:embed="rId4">
            <a:extLst>
              <a:ext uri="{28A0092B-C50C-407E-A947-70E740481C1C}">
                <a14:useLocalDpi xmlns:a14="http://schemas.microsoft.com/office/drawing/2010/main" val="0"/>
              </a:ext>
            </a:extLst>
          </a:blip>
          <a:srcRect l="1917"/>
          <a:stretch/>
        </p:blipFill>
        <p:spPr>
          <a:xfrm>
            <a:off x="15514" y="14289"/>
            <a:ext cx="3168509" cy="2422816"/>
          </a:xfrm>
          <a:prstGeom prst="rect">
            <a:avLst/>
          </a:prstGeom>
        </p:spPr>
      </p:pic>
      <p:pic>
        <p:nvPicPr>
          <p:cNvPr id="12" name="Picture 11">
            <a:extLst>
              <a:ext uri="{FF2B5EF4-FFF2-40B4-BE49-F238E27FC236}">
                <a16:creationId xmlns:a16="http://schemas.microsoft.com/office/drawing/2014/main" id="{E213EA9F-97C7-4794-9A49-78953B1F47F4}"/>
              </a:ext>
            </a:extLst>
          </p:cNvPr>
          <p:cNvPicPr>
            <a:picLocks noChangeAspect="1"/>
          </p:cNvPicPr>
          <p:nvPr/>
        </p:nvPicPr>
        <p:blipFill rotWithShape="1">
          <a:blip r:embed="rId5">
            <a:extLst>
              <a:ext uri="{28A0092B-C50C-407E-A947-70E740481C1C}">
                <a14:useLocalDpi xmlns:a14="http://schemas.microsoft.com/office/drawing/2010/main" val="0"/>
              </a:ext>
            </a:extLst>
          </a:blip>
          <a:srcRect l="2057" t="-1" b="1361"/>
          <a:stretch/>
        </p:blipFill>
        <p:spPr>
          <a:xfrm>
            <a:off x="20277" y="4709344"/>
            <a:ext cx="3163746" cy="2138824"/>
          </a:xfrm>
          <a:prstGeom prst="rect">
            <a:avLst/>
          </a:prstGeom>
        </p:spPr>
      </p:pic>
      <p:sp>
        <p:nvSpPr>
          <p:cNvPr id="5" name="TextBox 4">
            <a:extLst>
              <a:ext uri="{FF2B5EF4-FFF2-40B4-BE49-F238E27FC236}">
                <a16:creationId xmlns:a16="http://schemas.microsoft.com/office/drawing/2014/main" id="{00B0474B-5315-477F-97E0-7C11288AE5A7}"/>
              </a:ext>
            </a:extLst>
          </p:cNvPr>
          <p:cNvSpPr txBox="1"/>
          <p:nvPr/>
        </p:nvSpPr>
        <p:spPr>
          <a:xfrm>
            <a:off x="-41635" y="6672270"/>
            <a:ext cx="1075098" cy="215444"/>
          </a:xfrm>
          <a:prstGeom prst="rect">
            <a:avLst/>
          </a:prstGeom>
          <a:noFill/>
        </p:spPr>
        <p:txBody>
          <a:bodyPr wrap="square" rtlCol="0">
            <a:spAutoFit/>
          </a:bodyPr>
          <a:lstStyle/>
          <a:p>
            <a:r>
              <a:rPr lang="en-US" sz="800" dirty="0"/>
              <a:t>Photo Credit: NCCC</a:t>
            </a:r>
          </a:p>
        </p:txBody>
      </p:sp>
    </p:spTree>
    <p:extLst>
      <p:ext uri="{BB962C8B-B14F-4D97-AF65-F5344CB8AC3E}">
        <p14:creationId xmlns:p14="http://schemas.microsoft.com/office/powerpoint/2010/main" val="1143205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273C75"/>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CD0208-851C-41BC-8AFC-6713940206D4}"/>
              </a:ext>
            </a:extLst>
          </p:cNvPr>
          <p:cNvSpPr>
            <a:spLocks noGrp="1"/>
          </p:cNvSpPr>
          <p:nvPr>
            <p:ph type="title"/>
          </p:nvPr>
        </p:nvSpPr>
        <p:spPr>
          <a:xfrm>
            <a:off x="3401962" y="300342"/>
            <a:ext cx="8566262" cy="1325563"/>
          </a:xfrm>
        </p:spPr>
        <p:txBody>
          <a:bodyPr>
            <a:noAutofit/>
          </a:bodyPr>
          <a:lstStyle/>
          <a:p>
            <a:r>
              <a:rPr lang="en-US" b="1" dirty="0">
                <a:solidFill>
                  <a:srgbClr val="FFFF8F"/>
                </a:solidFill>
                <a:latin typeface="Arial" panose="020B0604020202020204" pitchFamily="34" charset="0"/>
                <a:cs typeface="Arial" panose="020B0604020202020204" pitchFamily="34" charset="0"/>
              </a:rPr>
              <a:t>Introductions</a:t>
            </a:r>
          </a:p>
        </p:txBody>
      </p:sp>
      <p:sp>
        <p:nvSpPr>
          <p:cNvPr id="3" name="Content Placeholder 2">
            <a:extLst>
              <a:ext uri="{FF2B5EF4-FFF2-40B4-BE49-F238E27FC236}">
                <a16:creationId xmlns:a16="http://schemas.microsoft.com/office/drawing/2014/main" id="{ABCBBD8C-C35B-4044-9C5E-68061295F911}"/>
              </a:ext>
            </a:extLst>
          </p:cNvPr>
          <p:cNvSpPr>
            <a:spLocks noGrp="1"/>
          </p:cNvSpPr>
          <p:nvPr>
            <p:ph idx="1"/>
          </p:nvPr>
        </p:nvSpPr>
        <p:spPr>
          <a:xfrm>
            <a:off x="3390502" y="1625905"/>
            <a:ext cx="8557734" cy="4741760"/>
          </a:xfrm>
        </p:spPr>
        <p:txBody>
          <a:bodyPr>
            <a:normAutofit fontScale="92500" lnSpcReduction="20000"/>
          </a:bodyPr>
          <a:lstStyle/>
          <a:p>
            <a:pPr marL="457200" lvl="1" indent="0">
              <a:spcBef>
                <a:spcPts val="0"/>
              </a:spcBef>
              <a:buNone/>
            </a:pPr>
            <a:endParaRPr lang="en-US" sz="3000" b="1" dirty="0">
              <a:solidFill>
                <a:schemeClr val="bg1"/>
              </a:solidFill>
              <a:latin typeface="Calibri" panose="020F0502020204030204" pitchFamily="34" charset="0"/>
              <a:ea typeface="Calibri" panose="020F0502020204030204" pitchFamily="34" charset="0"/>
            </a:endParaRPr>
          </a:p>
          <a:p>
            <a:pPr marL="0" indent="0">
              <a:buNone/>
            </a:pPr>
            <a:r>
              <a:rPr lang="en-US" dirty="0">
                <a:solidFill>
                  <a:schemeClr val="bg1"/>
                </a:solidFill>
              </a:rPr>
              <a:t>Everyone raise their hands—I’ll go through and call on you and then when you’re done you can lower your hand</a:t>
            </a:r>
          </a:p>
          <a:p>
            <a:pPr marL="0" indent="0">
              <a:buNone/>
            </a:pPr>
            <a:r>
              <a:rPr lang="en-US" dirty="0">
                <a:solidFill>
                  <a:schemeClr val="bg1"/>
                </a:solidFill>
              </a:rPr>
              <a:t>Introductions:</a:t>
            </a:r>
          </a:p>
          <a:p>
            <a:pPr marL="514350" indent="-514350">
              <a:buAutoNum type="arabicPeriod"/>
            </a:pPr>
            <a:r>
              <a:rPr lang="en-US" dirty="0">
                <a:solidFill>
                  <a:schemeClr val="bg1"/>
                </a:solidFill>
              </a:rPr>
              <a:t>Name</a:t>
            </a:r>
          </a:p>
          <a:p>
            <a:pPr marL="514350" indent="-514350">
              <a:buAutoNum type="arabicPeriod"/>
            </a:pPr>
            <a:r>
              <a:rPr lang="en-US" dirty="0">
                <a:solidFill>
                  <a:schemeClr val="bg1"/>
                </a:solidFill>
              </a:rPr>
              <a:t>Program/Role</a:t>
            </a:r>
          </a:p>
          <a:p>
            <a:pPr marL="514350" indent="-514350">
              <a:buAutoNum type="arabicPeriod"/>
            </a:pPr>
            <a:r>
              <a:rPr lang="en-US" dirty="0">
                <a:solidFill>
                  <a:schemeClr val="bg1"/>
                </a:solidFill>
              </a:rPr>
              <a:t>What are you most excited to learn about disaster response?</a:t>
            </a:r>
          </a:p>
          <a:p>
            <a:pPr marL="514350" indent="-514350">
              <a:buAutoNum type="arabicPeriod"/>
            </a:pPr>
            <a:r>
              <a:rPr lang="en-US" dirty="0">
                <a:solidFill>
                  <a:schemeClr val="bg1"/>
                </a:solidFill>
              </a:rPr>
              <a:t>Choose one question to answer </a:t>
            </a:r>
          </a:p>
          <a:p>
            <a:pPr marL="971550" lvl="1" indent="-514350">
              <a:buFont typeface="Arial" panose="020B0604020202020204" pitchFamily="34" charset="0"/>
              <a:buAutoNum type="arabicPeriod"/>
            </a:pPr>
            <a:r>
              <a:rPr lang="en-US" b="0" i="0" dirty="0">
                <a:solidFill>
                  <a:schemeClr val="bg1"/>
                </a:solidFill>
                <a:effectLst/>
                <a:latin typeface="Inter"/>
              </a:rPr>
              <a:t>What is something that always makes you smile?</a:t>
            </a:r>
          </a:p>
          <a:p>
            <a:pPr marL="971550" lvl="1" indent="-514350">
              <a:buFont typeface="Arial" panose="020B0604020202020204" pitchFamily="34" charset="0"/>
              <a:buAutoNum type="arabicPeriod"/>
            </a:pPr>
            <a:r>
              <a:rPr lang="en-US" b="0" i="0" dirty="0">
                <a:solidFill>
                  <a:schemeClr val="bg1"/>
                </a:solidFill>
                <a:effectLst/>
                <a:latin typeface="Inter"/>
              </a:rPr>
              <a:t>Where is the coolest place you traveled?</a:t>
            </a:r>
          </a:p>
          <a:p>
            <a:pPr marL="971550" lvl="1" indent="-514350">
              <a:buFont typeface="Arial" panose="020B0604020202020204" pitchFamily="34" charset="0"/>
              <a:buAutoNum type="arabicPeriod"/>
            </a:pPr>
            <a:r>
              <a:rPr lang="en-US" b="0" i="0" dirty="0">
                <a:solidFill>
                  <a:schemeClr val="bg1"/>
                </a:solidFill>
                <a:effectLst/>
                <a:latin typeface="Inter"/>
              </a:rPr>
              <a:t>Aside from necessities, what one thing could you not go a day without?</a:t>
            </a:r>
          </a:p>
          <a:p>
            <a:pPr marL="971550" lvl="1" indent="-514350">
              <a:buAutoNum type="arabicPeriod"/>
            </a:pPr>
            <a:endParaRPr lang="en-US" dirty="0">
              <a:solidFill>
                <a:schemeClr val="bg1"/>
              </a:solidFill>
            </a:endParaRPr>
          </a:p>
        </p:txBody>
      </p:sp>
      <p:sp>
        <p:nvSpPr>
          <p:cNvPr id="4" name="Rectangle 3">
            <a:extLst>
              <a:ext uri="{FF2B5EF4-FFF2-40B4-BE49-F238E27FC236}">
                <a16:creationId xmlns:a16="http://schemas.microsoft.com/office/drawing/2014/main" id="{D887E627-7B71-45F0-9380-2AFDE6DBF4FF}"/>
              </a:ext>
            </a:extLst>
          </p:cNvPr>
          <p:cNvSpPr/>
          <p:nvPr/>
        </p:nvSpPr>
        <p:spPr>
          <a:xfrm>
            <a:off x="-2" y="9832"/>
            <a:ext cx="3195485" cy="683833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a:extLst>
              <a:ext uri="{FF2B5EF4-FFF2-40B4-BE49-F238E27FC236}">
                <a16:creationId xmlns:a16="http://schemas.microsoft.com/office/drawing/2014/main" id="{0EE86035-C947-4ACA-B7AD-4A33A630DB87}"/>
              </a:ext>
            </a:extLst>
          </p:cNvPr>
          <p:cNvPicPr>
            <a:picLocks noChangeAspect="1"/>
          </p:cNvPicPr>
          <p:nvPr/>
        </p:nvPicPr>
        <p:blipFill rotWithShape="1">
          <a:blip r:embed="rId3">
            <a:extLst>
              <a:ext uri="{28A0092B-C50C-407E-A947-70E740481C1C}">
                <a14:useLocalDpi xmlns:a14="http://schemas.microsoft.com/office/drawing/2010/main" val="0"/>
              </a:ext>
            </a:extLst>
          </a:blip>
          <a:srcRect l="19292" t="3342" r="18614" b="15060"/>
          <a:stretch/>
        </p:blipFill>
        <p:spPr>
          <a:xfrm>
            <a:off x="398194" y="2683423"/>
            <a:ext cx="2303644" cy="1723477"/>
          </a:xfrm>
          <a:prstGeom prst="rect">
            <a:avLst/>
          </a:prstGeom>
        </p:spPr>
      </p:pic>
      <p:pic>
        <p:nvPicPr>
          <p:cNvPr id="6" name="Picture 5">
            <a:extLst>
              <a:ext uri="{FF2B5EF4-FFF2-40B4-BE49-F238E27FC236}">
                <a16:creationId xmlns:a16="http://schemas.microsoft.com/office/drawing/2014/main" id="{C4FC0F35-F1DC-4AB5-8276-2229D2D1AB44}"/>
              </a:ext>
            </a:extLst>
          </p:cNvPr>
          <p:cNvPicPr>
            <a:picLocks noChangeAspect="1"/>
          </p:cNvPicPr>
          <p:nvPr/>
        </p:nvPicPr>
        <p:blipFill rotWithShape="1">
          <a:blip r:embed="rId4">
            <a:extLst>
              <a:ext uri="{28A0092B-C50C-407E-A947-70E740481C1C}">
                <a14:useLocalDpi xmlns:a14="http://schemas.microsoft.com/office/drawing/2010/main" val="0"/>
              </a:ext>
            </a:extLst>
          </a:blip>
          <a:srcRect l="1917"/>
          <a:stretch/>
        </p:blipFill>
        <p:spPr>
          <a:xfrm>
            <a:off x="15514" y="14289"/>
            <a:ext cx="3168509" cy="2422816"/>
          </a:xfrm>
          <a:prstGeom prst="rect">
            <a:avLst/>
          </a:prstGeom>
        </p:spPr>
      </p:pic>
      <p:pic>
        <p:nvPicPr>
          <p:cNvPr id="12" name="Picture 11">
            <a:extLst>
              <a:ext uri="{FF2B5EF4-FFF2-40B4-BE49-F238E27FC236}">
                <a16:creationId xmlns:a16="http://schemas.microsoft.com/office/drawing/2014/main" id="{E213EA9F-97C7-4794-9A49-78953B1F47F4}"/>
              </a:ext>
            </a:extLst>
          </p:cNvPr>
          <p:cNvPicPr>
            <a:picLocks noChangeAspect="1"/>
          </p:cNvPicPr>
          <p:nvPr/>
        </p:nvPicPr>
        <p:blipFill rotWithShape="1">
          <a:blip r:embed="rId5">
            <a:extLst>
              <a:ext uri="{28A0092B-C50C-407E-A947-70E740481C1C}">
                <a14:useLocalDpi xmlns:a14="http://schemas.microsoft.com/office/drawing/2010/main" val="0"/>
              </a:ext>
            </a:extLst>
          </a:blip>
          <a:srcRect l="2057" t="-1" b="1361"/>
          <a:stretch/>
        </p:blipFill>
        <p:spPr>
          <a:xfrm>
            <a:off x="20277" y="4709344"/>
            <a:ext cx="3163746" cy="2138824"/>
          </a:xfrm>
          <a:prstGeom prst="rect">
            <a:avLst/>
          </a:prstGeom>
        </p:spPr>
      </p:pic>
      <p:sp>
        <p:nvSpPr>
          <p:cNvPr id="5" name="TextBox 4">
            <a:extLst>
              <a:ext uri="{FF2B5EF4-FFF2-40B4-BE49-F238E27FC236}">
                <a16:creationId xmlns:a16="http://schemas.microsoft.com/office/drawing/2014/main" id="{00B0474B-5315-477F-97E0-7C11288AE5A7}"/>
              </a:ext>
            </a:extLst>
          </p:cNvPr>
          <p:cNvSpPr txBox="1"/>
          <p:nvPr/>
        </p:nvSpPr>
        <p:spPr>
          <a:xfrm>
            <a:off x="-41635" y="6672270"/>
            <a:ext cx="1075098" cy="215444"/>
          </a:xfrm>
          <a:prstGeom prst="rect">
            <a:avLst/>
          </a:prstGeom>
          <a:noFill/>
        </p:spPr>
        <p:txBody>
          <a:bodyPr wrap="square" rtlCol="0">
            <a:spAutoFit/>
          </a:bodyPr>
          <a:lstStyle/>
          <a:p>
            <a:r>
              <a:rPr lang="en-US" sz="800" dirty="0"/>
              <a:t>Photo Credit: NCCC</a:t>
            </a:r>
          </a:p>
        </p:txBody>
      </p:sp>
    </p:spTree>
    <p:extLst>
      <p:ext uri="{BB962C8B-B14F-4D97-AF65-F5344CB8AC3E}">
        <p14:creationId xmlns:p14="http://schemas.microsoft.com/office/powerpoint/2010/main" val="13148221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273C75"/>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CD0208-851C-41BC-8AFC-6713940206D4}"/>
              </a:ext>
            </a:extLst>
          </p:cNvPr>
          <p:cNvSpPr>
            <a:spLocks noGrp="1"/>
          </p:cNvSpPr>
          <p:nvPr>
            <p:ph type="title"/>
          </p:nvPr>
        </p:nvSpPr>
        <p:spPr>
          <a:xfrm>
            <a:off x="3401962" y="300342"/>
            <a:ext cx="8566262" cy="1325563"/>
          </a:xfrm>
        </p:spPr>
        <p:txBody>
          <a:bodyPr>
            <a:noAutofit/>
          </a:bodyPr>
          <a:lstStyle/>
          <a:p>
            <a:r>
              <a:rPr lang="en-US" b="1" dirty="0">
                <a:solidFill>
                  <a:srgbClr val="FFFF8F"/>
                </a:solidFill>
                <a:latin typeface="Arial" panose="020B0604020202020204" pitchFamily="34" charset="0"/>
                <a:cs typeface="Arial" panose="020B0604020202020204" pitchFamily="34" charset="0"/>
              </a:rPr>
              <a:t>What to expect from the year!</a:t>
            </a:r>
          </a:p>
        </p:txBody>
      </p:sp>
      <p:sp>
        <p:nvSpPr>
          <p:cNvPr id="3" name="Content Placeholder 2">
            <a:extLst>
              <a:ext uri="{FF2B5EF4-FFF2-40B4-BE49-F238E27FC236}">
                <a16:creationId xmlns:a16="http://schemas.microsoft.com/office/drawing/2014/main" id="{ABCBBD8C-C35B-4044-9C5E-68061295F911}"/>
              </a:ext>
            </a:extLst>
          </p:cNvPr>
          <p:cNvSpPr>
            <a:spLocks noGrp="1"/>
          </p:cNvSpPr>
          <p:nvPr>
            <p:ph idx="1"/>
          </p:nvPr>
        </p:nvSpPr>
        <p:spPr>
          <a:xfrm>
            <a:off x="3365620" y="1516695"/>
            <a:ext cx="8557734" cy="4741760"/>
          </a:xfrm>
        </p:spPr>
        <p:txBody>
          <a:bodyPr>
            <a:normAutofit/>
          </a:bodyPr>
          <a:lstStyle/>
          <a:p>
            <a:pPr marL="914400" lvl="2" indent="0">
              <a:buNone/>
            </a:pPr>
            <a:endParaRPr lang="en-US" dirty="0">
              <a:latin typeface="Arial" panose="020B0604020202020204" pitchFamily="34" charset="0"/>
              <a:ea typeface="Cambria" panose="02040503050406030204" pitchFamily="18" charset="0"/>
              <a:cs typeface="Arial" panose="020B0604020202020204" pitchFamily="34" charset="0"/>
            </a:endParaRPr>
          </a:p>
          <a:p>
            <a:r>
              <a:rPr lang="en-US" dirty="0">
                <a:solidFill>
                  <a:schemeClr val="bg1"/>
                </a:solidFill>
              </a:rPr>
              <a:t>Purpose: Give you the tools and knowledge you need to respond to disasters in Wisconsin!</a:t>
            </a:r>
          </a:p>
          <a:p>
            <a:r>
              <a:rPr lang="en-US" dirty="0">
                <a:solidFill>
                  <a:schemeClr val="bg1"/>
                </a:solidFill>
              </a:rPr>
              <a:t>Training commitments: monthly for about an hour (third Thursday of the month at 1pm)</a:t>
            </a:r>
          </a:p>
          <a:p>
            <a:r>
              <a:rPr lang="en-US" dirty="0">
                <a:solidFill>
                  <a:schemeClr val="bg1"/>
                </a:solidFill>
              </a:rPr>
              <a:t>Additional trainings: FEMA, 211, and DEI recording</a:t>
            </a:r>
          </a:p>
          <a:p>
            <a:r>
              <a:rPr lang="en-US" dirty="0">
                <a:solidFill>
                  <a:schemeClr val="bg1"/>
                </a:solidFill>
              </a:rPr>
              <a:t>Get connected with your local VOAD/COAD!</a:t>
            </a:r>
          </a:p>
          <a:p>
            <a:r>
              <a:rPr lang="en-US" dirty="0">
                <a:solidFill>
                  <a:schemeClr val="bg1"/>
                </a:solidFill>
              </a:rPr>
              <a:t>Reminder: Get supervisor approval first for time and training/travel reimbursement</a:t>
            </a:r>
          </a:p>
          <a:p>
            <a:endParaRPr lang="en-US" dirty="0">
              <a:solidFill>
                <a:schemeClr val="bg1"/>
              </a:solidFill>
            </a:endParaRPr>
          </a:p>
          <a:p>
            <a:endParaRPr lang="en-US" dirty="0">
              <a:solidFill>
                <a:schemeClr val="bg1"/>
              </a:solidFill>
            </a:endParaRPr>
          </a:p>
        </p:txBody>
      </p:sp>
      <p:sp>
        <p:nvSpPr>
          <p:cNvPr id="4" name="Rectangle 3">
            <a:extLst>
              <a:ext uri="{FF2B5EF4-FFF2-40B4-BE49-F238E27FC236}">
                <a16:creationId xmlns:a16="http://schemas.microsoft.com/office/drawing/2014/main" id="{D887E627-7B71-45F0-9380-2AFDE6DBF4FF}"/>
              </a:ext>
            </a:extLst>
          </p:cNvPr>
          <p:cNvSpPr/>
          <p:nvPr/>
        </p:nvSpPr>
        <p:spPr>
          <a:xfrm>
            <a:off x="-2" y="9832"/>
            <a:ext cx="3195485" cy="683833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a:extLst>
              <a:ext uri="{FF2B5EF4-FFF2-40B4-BE49-F238E27FC236}">
                <a16:creationId xmlns:a16="http://schemas.microsoft.com/office/drawing/2014/main" id="{0EE86035-C947-4ACA-B7AD-4A33A630DB87}"/>
              </a:ext>
            </a:extLst>
          </p:cNvPr>
          <p:cNvPicPr>
            <a:picLocks noChangeAspect="1"/>
          </p:cNvPicPr>
          <p:nvPr/>
        </p:nvPicPr>
        <p:blipFill rotWithShape="1">
          <a:blip r:embed="rId3">
            <a:extLst>
              <a:ext uri="{28A0092B-C50C-407E-A947-70E740481C1C}">
                <a14:useLocalDpi xmlns:a14="http://schemas.microsoft.com/office/drawing/2010/main" val="0"/>
              </a:ext>
            </a:extLst>
          </a:blip>
          <a:srcRect l="19292" t="3342" r="18614" b="15060"/>
          <a:stretch/>
        </p:blipFill>
        <p:spPr>
          <a:xfrm>
            <a:off x="398194" y="2683423"/>
            <a:ext cx="2303644" cy="1723477"/>
          </a:xfrm>
          <a:prstGeom prst="rect">
            <a:avLst/>
          </a:prstGeom>
        </p:spPr>
      </p:pic>
      <p:pic>
        <p:nvPicPr>
          <p:cNvPr id="6" name="Picture 5">
            <a:extLst>
              <a:ext uri="{FF2B5EF4-FFF2-40B4-BE49-F238E27FC236}">
                <a16:creationId xmlns:a16="http://schemas.microsoft.com/office/drawing/2014/main" id="{C4FC0F35-F1DC-4AB5-8276-2229D2D1AB44}"/>
              </a:ext>
            </a:extLst>
          </p:cNvPr>
          <p:cNvPicPr>
            <a:picLocks noChangeAspect="1"/>
          </p:cNvPicPr>
          <p:nvPr/>
        </p:nvPicPr>
        <p:blipFill rotWithShape="1">
          <a:blip r:embed="rId4">
            <a:extLst>
              <a:ext uri="{28A0092B-C50C-407E-A947-70E740481C1C}">
                <a14:useLocalDpi xmlns:a14="http://schemas.microsoft.com/office/drawing/2010/main" val="0"/>
              </a:ext>
            </a:extLst>
          </a:blip>
          <a:srcRect l="1917"/>
          <a:stretch/>
        </p:blipFill>
        <p:spPr>
          <a:xfrm>
            <a:off x="15514" y="14289"/>
            <a:ext cx="3168509" cy="2422816"/>
          </a:xfrm>
          <a:prstGeom prst="rect">
            <a:avLst/>
          </a:prstGeom>
        </p:spPr>
      </p:pic>
      <p:pic>
        <p:nvPicPr>
          <p:cNvPr id="12" name="Picture 11">
            <a:extLst>
              <a:ext uri="{FF2B5EF4-FFF2-40B4-BE49-F238E27FC236}">
                <a16:creationId xmlns:a16="http://schemas.microsoft.com/office/drawing/2014/main" id="{E213EA9F-97C7-4794-9A49-78953B1F47F4}"/>
              </a:ext>
            </a:extLst>
          </p:cNvPr>
          <p:cNvPicPr>
            <a:picLocks noChangeAspect="1"/>
          </p:cNvPicPr>
          <p:nvPr/>
        </p:nvPicPr>
        <p:blipFill rotWithShape="1">
          <a:blip r:embed="rId5">
            <a:extLst>
              <a:ext uri="{28A0092B-C50C-407E-A947-70E740481C1C}">
                <a14:useLocalDpi xmlns:a14="http://schemas.microsoft.com/office/drawing/2010/main" val="0"/>
              </a:ext>
            </a:extLst>
          </a:blip>
          <a:srcRect l="2057" t="-1" b="1361"/>
          <a:stretch/>
        </p:blipFill>
        <p:spPr>
          <a:xfrm>
            <a:off x="20277" y="4709344"/>
            <a:ext cx="3163746" cy="2138824"/>
          </a:xfrm>
          <a:prstGeom prst="rect">
            <a:avLst/>
          </a:prstGeom>
        </p:spPr>
      </p:pic>
      <p:sp>
        <p:nvSpPr>
          <p:cNvPr id="5" name="TextBox 4">
            <a:extLst>
              <a:ext uri="{FF2B5EF4-FFF2-40B4-BE49-F238E27FC236}">
                <a16:creationId xmlns:a16="http://schemas.microsoft.com/office/drawing/2014/main" id="{00B0474B-5315-477F-97E0-7C11288AE5A7}"/>
              </a:ext>
            </a:extLst>
          </p:cNvPr>
          <p:cNvSpPr txBox="1"/>
          <p:nvPr/>
        </p:nvSpPr>
        <p:spPr>
          <a:xfrm>
            <a:off x="-41635" y="6672270"/>
            <a:ext cx="1075098" cy="215444"/>
          </a:xfrm>
          <a:prstGeom prst="rect">
            <a:avLst/>
          </a:prstGeom>
          <a:noFill/>
        </p:spPr>
        <p:txBody>
          <a:bodyPr wrap="square" rtlCol="0">
            <a:spAutoFit/>
          </a:bodyPr>
          <a:lstStyle/>
          <a:p>
            <a:r>
              <a:rPr lang="en-US" sz="800" dirty="0"/>
              <a:t>Photo Credit: NCCC</a:t>
            </a:r>
          </a:p>
        </p:txBody>
      </p:sp>
    </p:spTree>
    <p:extLst>
      <p:ext uri="{BB962C8B-B14F-4D97-AF65-F5344CB8AC3E}">
        <p14:creationId xmlns:p14="http://schemas.microsoft.com/office/powerpoint/2010/main" val="23099412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273C75"/>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CD0208-851C-41BC-8AFC-6713940206D4}"/>
              </a:ext>
            </a:extLst>
          </p:cNvPr>
          <p:cNvSpPr>
            <a:spLocks noGrp="1"/>
          </p:cNvSpPr>
          <p:nvPr>
            <p:ph type="title"/>
          </p:nvPr>
        </p:nvSpPr>
        <p:spPr>
          <a:xfrm>
            <a:off x="3401962" y="300342"/>
            <a:ext cx="8566262" cy="1325563"/>
          </a:xfrm>
        </p:spPr>
        <p:txBody>
          <a:bodyPr>
            <a:noAutofit/>
          </a:bodyPr>
          <a:lstStyle/>
          <a:p>
            <a:r>
              <a:rPr lang="en-US" b="1" dirty="0">
                <a:solidFill>
                  <a:srgbClr val="FFFF8F"/>
                </a:solidFill>
                <a:latin typeface="Arial" panose="020B0604020202020204" pitchFamily="34" charset="0"/>
                <a:cs typeface="Arial" panose="020B0604020202020204" pitchFamily="34" charset="0"/>
              </a:rPr>
              <a:t>Schedule</a:t>
            </a:r>
          </a:p>
        </p:txBody>
      </p:sp>
      <p:sp>
        <p:nvSpPr>
          <p:cNvPr id="3" name="Content Placeholder 2">
            <a:extLst>
              <a:ext uri="{FF2B5EF4-FFF2-40B4-BE49-F238E27FC236}">
                <a16:creationId xmlns:a16="http://schemas.microsoft.com/office/drawing/2014/main" id="{ABCBBD8C-C35B-4044-9C5E-68061295F911}"/>
              </a:ext>
            </a:extLst>
          </p:cNvPr>
          <p:cNvSpPr>
            <a:spLocks noGrp="1"/>
          </p:cNvSpPr>
          <p:nvPr>
            <p:ph idx="1"/>
          </p:nvPr>
        </p:nvSpPr>
        <p:spPr>
          <a:xfrm>
            <a:off x="3390502" y="1507364"/>
            <a:ext cx="8557734" cy="4741760"/>
          </a:xfrm>
        </p:spPr>
        <p:txBody>
          <a:bodyPr>
            <a:normAutofit/>
          </a:bodyPr>
          <a:lstStyle/>
          <a:p>
            <a:r>
              <a:rPr lang="en-US" b="1" dirty="0">
                <a:solidFill>
                  <a:schemeClr val="bg1"/>
                </a:solidFill>
              </a:rPr>
              <a:t>December:</a:t>
            </a:r>
            <a:r>
              <a:rPr lang="en-US" dirty="0">
                <a:solidFill>
                  <a:schemeClr val="bg1"/>
                </a:solidFill>
              </a:rPr>
              <a:t> Overview of Incident Command, and how to take the FEMA trainings with Matt Brantner </a:t>
            </a:r>
          </a:p>
          <a:p>
            <a:r>
              <a:rPr lang="en-US" b="1" dirty="0">
                <a:solidFill>
                  <a:schemeClr val="bg1"/>
                </a:solidFill>
              </a:rPr>
              <a:t>January:</a:t>
            </a:r>
            <a:r>
              <a:rPr lang="en-US" dirty="0">
                <a:solidFill>
                  <a:schemeClr val="bg1"/>
                </a:solidFill>
              </a:rPr>
              <a:t> DEI in Disasters (there’s a recorded training you’ll take ahead of the meeting, meeting time will be spent discussing the content of the training)</a:t>
            </a:r>
          </a:p>
          <a:p>
            <a:r>
              <a:rPr lang="en-US" b="1" dirty="0">
                <a:solidFill>
                  <a:schemeClr val="bg1"/>
                </a:solidFill>
              </a:rPr>
              <a:t>February:</a:t>
            </a:r>
            <a:r>
              <a:rPr lang="en-US" dirty="0">
                <a:solidFill>
                  <a:schemeClr val="bg1"/>
                </a:solidFill>
              </a:rPr>
              <a:t> Agencies active in disasters </a:t>
            </a:r>
          </a:p>
          <a:p>
            <a:r>
              <a:rPr lang="en-US" b="1" dirty="0">
                <a:solidFill>
                  <a:schemeClr val="bg1"/>
                </a:solidFill>
              </a:rPr>
              <a:t>March:</a:t>
            </a:r>
            <a:r>
              <a:rPr lang="en-US" dirty="0">
                <a:solidFill>
                  <a:schemeClr val="bg1"/>
                </a:solidFill>
              </a:rPr>
              <a:t> Sheltering with Jenny from the Red Cross</a:t>
            </a:r>
          </a:p>
          <a:p>
            <a:r>
              <a:rPr lang="en-US" b="1" dirty="0">
                <a:solidFill>
                  <a:schemeClr val="bg1"/>
                </a:solidFill>
              </a:rPr>
              <a:t>April:</a:t>
            </a:r>
            <a:r>
              <a:rPr lang="en-US" dirty="0">
                <a:solidFill>
                  <a:schemeClr val="bg1"/>
                </a:solidFill>
              </a:rPr>
              <a:t> Volunteer Reception Centers with Gannon from WEM</a:t>
            </a:r>
          </a:p>
          <a:p>
            <a:r>
              <a:rPr lang="en-US" b="1" dirty="0">
                <a:solidFill>
                  <a:schemeClr val="bg1"/>
                </a:solidFill>
              </a:rPr>
              <a:t>May:</a:t>
            </a:r>
            <a:r>
              <a:rPr lang="en-US" dirty="0">
                <a:solidFill>
                  <a:schemeClr val="bg1"/>
                </a:solidFill>
              </a:rPr>
              <a:t> In person training in Lacrosse!!</a:t>
            </a:r>
          </a:p>
        </p:txBody>
      </p:sp>
      <p:sp>
        <p:nvSpPr>
          <p:cNvPr id="4" name="Rectangle 3">
            <a:extLst>
              <a:ext uri="{FF2B5EF4-FFF2-40B4-BE49-F238E27FC236}">
                <a16:creationId xmlns:a16="http://schemas.microsoft.com/office/drawing/2014/main" id="{D887E627-7B71-45F0-9380-2AFDE6DBF4FF}"/>
              </a:ext>
            </a:extLst>
          </p:cNvPr>
          <p:cNvSpPr/>
          <p:nvPr/>
        </p:nvSpPr>
        <p:spPr>
          <a:xfrm>
            <a:off x="-2" y="9832"/>
            <a:ext cx="3195485" cy="683833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a:extLst>
              <a:ext uri="{FF2B5EF4-FFF2-40B4-BE49-F238E27FC236}">
                <a16:creationId xmlns:a16="http://schemas.microsoft.com/office/drawing/2014/main" id="{0EE86035-C947-4ACA-B7AD-4A33A630DB87}"/>
              </a:ext>
            </a:extLst>
          </p:cNvPr>
          <p:cNvPicPr>
            <a:picLocks noChangeAspect="1"/>
          </p:cNvPicPr>
          <p:nvPr/>
        </p:nvPicPr>
        <p:blipFill rotWithShape="1">
          <a:blip r:embed="rId3">
            <a:extLst>
              <a:ext uri="{28A0092B-C50C-407E-A947-70E740481C1C}">
                <a14:useLocalDpi xmlns:a14="http://schemas.microsoft.com/office/drawing/2010/main" val="0"/>
              </a:ext>
            </a:extLst>
          </a:blip>
          <a:srcRect l="19292" t="3342" r="18614" b="15060"/>
          <a:stretch/>
        </p:blipFill>
        <p:spPr>
          <a:xfrm>
            <a:off x="398194" y="2683423"/>
            <a:ext cx="2303644" cy="1723477"/>
          </a:xfrm>
          <a:prstGeom prst="rect">
            <a:avLst/>
          </a:prstGeom>
        </p:spPr>
      </p:pic>
      <p:pic>
        <p:nvPicPr>
          <p:cNvPr id="6" name="Picture 5">
            <a:extLst>
              <a:ext uri="{FF2B5EF4-FFF2-40B4-BE49-F238E27FC236}">
                <a16:creationId xmlns:a16="http://schemas.microsoft.com/office/drawing/2014/main" id="{C4FC0F35-F1DC-4AB5-8276-2229D2D1AB44}"/>
              </a:ext>
            </a:extLst>
          </p:cNvPr>
          <p:cNvPicPr>
            <a:picLocks noChangeAspect="1"/>
          </p:cNvPicPr>
          <p:nvPr/>
        </p:nvPicPr>
        <p:blipFill rotWithShape="1">
          <a:blip r:embed="rId4">
            <a:extLst>
              <a:ext uri="{28A0092B-C50C-407E-A947-70E740481C1C}">
                <a14:useLocalDpi xmlns:a14="http://schemas.microsoft.com/office/drawing/2010/main" val="0"/>
              </a:ext>
            </a:extLst>
          </a:blip>
          <a:srcRect l="1917"/>
          <a:stretch/>
        </p:blipFill>
        <p:spPr>
          <a:xfrm>
            <a:off x="15514" y="14289"/>
            <a:ext cx="3168509" cy="2422816"/>
          </a:xfrm>
          <a:prstGeom prst="rect">
            <a:avLst/>
          </a:prstGeom>
        </p:spPr>
      </p:pic>
      <p:pic>
        <p:nvPicPr>
          <p:cNvPr id="12" name="Picture 11">
            <a:extLst>
              <a:ext uri="{FF2B5EF4-FFF2-40B4-BE49-F238E27FC236}">
                <a16:creationId xmlns:a16="http://schemas.microsoft.com/office/drawing/2014/main" id="{E213EA9F-97C7-4794-9A49-78953B1F47F4}"/>
              </a:ext>
            </a:extLst>
          </p:cNvPr>
          <p:cNvPicPr>
            <a:picLocks noChangeAspect="1"/>
          </p:cNvPicPr>
          <p:nvPr/>
        </p:nvPicPr>
        <p:blipFill rotWithShape="1">
          <a:blip r:embed="rId5">
            <a:extLst>
              <a:ext uri="{28A0092B-C50C-407E-A947-70E740481C1C}">
                <a14:useLocalDpi xmlns:a14="http://schemas.microsoft.com/office/drawing/2010/main" val="0"/>
              </a:ext>
            </a:extLst>
          </a:blip>
          <a:srcRect l="2057" t="-1" b="1361"/>
          <a:stretch/>
        </p:blipFill>
        <p:spPr>
          <a:xfrm>
            <a:off x="20277" y="4709344"/>
            <a:ext cx="3163746" cy="2138824"/>
          </a:xfrm>
          <a:prstGeom prst="rect">
            <a:avLst/>
          </a:prstGeom>
        </p:spPr>
      </p:pic>
      <p:sp>
        <p:nvSpPr>
          <p:cNvPr id="5" name="TextBox 4">
            <a:extLst>
              <a:ext uri="{FF2B5EF4-FFF2-40B4-BE49-F238E27FC236}">
                <a16:creationId xmlns:a16="http://schemas.microsoft.com/office/drawing/2014/main" id="{00B0474B-5315-477F-97E0-7C11288AE5A7}"/>
              </a:ext>
            </a:extLst>
          </p:cNvPr>
          <p:cNvSpPr txBox="1"/>
          <p:nvPr/>
        </p:nvSpPr>
        <p:spPr>
          <a:xfrm>
            <a:off x="-41635" y="6672270"/>
            <a:ext cx="1075098" cy="215444"/>
          </a:xfrm>
          <a:prstGeom prst="rect">
            <a:avLst/>
          </a:prstGeom>
          <a:noFill/>
        </p:spPr>
        <p:txBody>
          <a:bodyPr wrap="square" rtlCol="0">
            <a:spAutoFit/>
          </a:bodyPr>
          <a:lstStyle/>
          <a:p>
            <a:r>
              <a:rPr lang="en-US" sz="800" dirty="0"/>
              <a:t>Photo Credit: NCCC</a:t>
            </a:r>
          </a:p>
        </p:txBody>
      </p:sp>
    </p:spTree>
    <p:extLst>
      <p:ext uri="{BB962C8B-B14F-4D97-AF65-F5344CB8AC3E}">
        <p14:creationId xmlns:p14="http://schemas.microsoft.com/office/powerpoint/2010/main" val="14896314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273C75"/>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CD0208-851C-41BC-8AFC-6713940206D4}"/>
              </a:ext>
            </a:extLst>
          </p:cNvPr>
          <p:cNvSpPr>
            <a:spLocks noGrp="1"/>
          </p:cNvSpPr>
          <p:nvPr>
            <p:ph type="title"/>
          </p:nvPr>
        </p:nvSpPr>
        <p:spPr>
          <a:xfrm>
            <a:off x="3401962" y="300342"/>
            <a:ext cx="8566262" cy="1325563"/>
          </a:xfrm>
        </p:spPr>
        <p:txBody>
          <a:bodyPr>
            <a:noAutofit/>
          </a:bodyPr>
          <a:lstStyle/>
          <a:p>
            <a:r>
              <a:rPr lang="en-US" b="1" dirty="0">
                <a:solidFill>
                  <a:srgbClr val="FFFF8F"/>
                </a:solidFill>
                <a:latin typeface="Arial" panose="020B0604020202020204" pitchFamily="34" charset="0"/>
                <a:cs typeface="Arial" panose="020B0604020202020204" pitchFamily="34" charset="0"/>
              </a:rPr>
              <a:t>Disaster Response and Stress</a:t>
            </a:r>
          </a:p>
        </p:txBody>
      </p:sp>
      <p:sp>
        <p:nvSpPr>
          <p:cNvPr id="3" name="Content Placeholder 2">
            <a:extLst>
              <a:ext uri="{FF2B5EF4-FFF2-40B4-BE49-F238E27FC236}">
                <a16:creationId xmlns:a16="http://schemas.microsoft.com/office/drawing/2014/main" id="{ABCBBD8C-C35B-4044-9C5E-68061295F911}"/>
              </a:ext>
            </a:extLst>
          </p:cNvPr>
          <p:cNvSpPr>
            <a:spLocks noGrp="1"/>
          </p:cNvSpPr>
          <p:nvPr>
            <p:ph idx="1"/>
          </p:nvPr>
        </p:nvSpPr>
        <p:spPr>
          <a:xfrm>
            <a:off x="3410490" y="1470042"/>
            <a:ext cx="8557734" cy="4741760"/>
          </a:xfrm>
        </p:spPr>
        <p:txBody>
          <a:bodyPr>
            <a:normAutofit/>
          </a:bodyPr>
          <a:lstStyle/>
          <a:p>
            <a:pPr marL="0" indent="0">
              <a:buNone/>
            </a:pPr>
            <a:r>
              <a:rPr lang="en-US" dirty="0">
                <a:solidFill>
                  <a:schemeClr val="bg1"/>
                </a:solidFill>
              </a:rPr>
              <a:t>From SAMSHA:</a:t>
            </a:r>
          </a:p>
          <a:p>
            <a:pPr marL="0" indent="0">
              <a:buNone/>
            </a:pPr>
            <a:r>
              <a:rPr lang="en-US" sz="2400" dirty="0">
                <a:solidFill>
                  <a:schemeClr val="bg1"/>
                </a:solidFill>
              </a:rPr>
              <a:t>Responders are exposed to demanding and tense situations on a regular basis, with some of the most intense situations during and after disasters. Every disaster is different. Are many people affected? Is there a massive amount of destruction? Have many people died? Is the working environment stable? Are there enough resources to properly assist and care for the survivors? Are you or your family personally affected? All these questions and more play a role in the stress levels of responders.</a:t>
            </a:r>
          </a:p>
        </p:txBody>
      </p:sp>
      <p:sp>
        <p:nvSpPr>
          <p:cNvPr id="4" name="Rectangle 3">
            <a:extLst>
              <a:ext uri="{FF2B5EF4-FFF2-40B4-BE49-F238E27FC236}">
                <a16:creationId xmlns:a16="http://schemas.microsoft.com/office/drawing/2014/main" id="{D887E627-7B71-45F0-9380-2AFDE6DBF4FF}"/>
              </a:ext>
            </a:extLst>
          </p:cNvPr>
          <p:cNvSpPr/>
          <p:nvPr/>
        </p:nvSpPr>
        <p:spPr>
          <a:xfrm>
            <a:off x="-2" y="9832"/>
            <a:ext cx="3195485" cy="683833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a:extLst>
              <a:ext uri="{FF2B5EF4-FFF2-40B4-BE49-F238E27FC236}">
                <a16:creationId xmlns:a16="http://schemas.microsoft.com/office/drawing/2014/main" id="{0EE86035-C947-4ACA-B7AD-4A33A630DB87}"/>
              </a:ext>
            </a:extLst>
          </p:cNvPr>
          <p:cNvPicPr>
            <a:picLocks noChangeAspect="1"/>
          </p:cNvPicPr>
          <p:nvPr/>
        </p:nvPicPr>
        <p:blipFill rotWithShape="1">
          <a:blip r:embed="rId3">
            <a:extLst>
              <a:ext uri="{28A0092B-C50C-407E-A947-70E740481C1C}">
                <a14:useLocalDpi xmlns:a14="http://schemas.microsoft.com/office/drawing/2010/main" val="0"/>
              </a:ext>
            </a:extLst>
          </a:blip>
          <a:srcRect l="19292" t="3342" r="18614" b="15060"/>
          <a:stretch/>
        </p:blipFill>
        <p:spPr>
          <a:xfrm>
            <a:off x="398194" y="2683423"/>
            <a:ext cx="2303644" cy="1723477"/>
          </a:xfrm>
          <a:prstGeom prst="rect">
            <a:avLst/>
          </a:prstGeom>
        </p:spPr>
      </p:pic>
      <p:pic>
        <p:nvPicPr>
          <p:cNvPr id="6" name="Picture 5">
            <a:extLst>
              <a:ext uri="{FF2B5EF4-FFF2-40B4-BE49-F238E27FC236}">
                <a16:creationId xmlns:a16="http://schemas.microsoft.com/office/drawing/2014/main" id="{C4FC0F35-F1DC-4AB5-8276-2229D2D1AB44}"/>
              </a:ext>
            </a:extLst>
          </p:cNvPr>
          <p:cNvPicPr>
            <a:picLocks noChangeAspect="1"/>
          </p:cNvPicPr>
          <p:nvPr/>
        </p:nvPicPr>
        <p:blipFill rotWithShape="1">
          <a:blip r:embed="rId4">
            <a:extLst>
              <a:ext uri="{28A0092B-C50C-407E-A947-70E740481C1C}">
                <a14:useLocalDpi xmlns:a14="http://schemas.microsoft.com/office/drawing/2010/main" val="0"/>
              </a:ext>
            </a:extLst>
          </a:blip>
          <a:srcRect l="1917"/>
          <a:stretch/>
        </p:blipFill>
        <p:spPr>
          <a:xfrm>
            <a:off x="15514" y="14289"/>
            <a:ext cx="3168509" cy="2422816"/>
          </a:xfrm>
          <a:prstGeom prst="rect">
            <a:avLst/>
          </a:prstGeom>
        </p:spPr>
      </p:pic>
      <p:pic>
        <p:nvPicPr>
          <p:cNvPr id="12" name="Picture 11">
            <a:extLst>
              <a:ext uri="{FF2B5EF4-FFF2-40B4-BE49-F238E27FC236}">
                <a16:creationId xmlns:a16="http://schemas.microsoft.com/office/drawing/2014/main" id="{E213EA9F-97C7-4794-9A49-78953B1F47F4}"/>
              </a:ext>
            </a:extLst>
          </p:cNvPr>
          <p:cNvPicPr>
            <a:picLocks noChangeAspect="1"/>
          </p:cNvPicPr>
          <p:nvPr/>
        </p:nvPicPr>
        <p:blipFill rotWithShape="1">
          <a:blip r:embed="rId5">
            <a:extLst>
              <a:ext uri="{28A0092B-C50C-407E-A947-70E740481C1C}">
                <a14:useLocalDpi xmlns:a14="http://schemas.microsoft.com/office/drawing/2010/main" val="0"/>
              </a:ext>
            </a:extLst>
          </a:blip>
          <a:srcRect l="2057" t="-1" b="1361"/>
          <a:stretch/>
        </p:blipFill>
        <p:spPr>
          <a:xfrm>
            <a:off x="20277" y="4709344"/>
            <a:ext cx="3163746" cy="2138824"/>
          </a:xfrm>
          <a:prstGeom prst="rect">
            <a:avLst/>
          </a:prstGeom>
        </p:spPr>
      </p:pic>
      <p:sp>
        <p:nvSpPr>
          <p:cNvPr id="5" name="TextBox 4">
            <a:extLst>
              <a:ext uri="{FF2B5EF4-FFF2-40B4-BE49-F238E27FC236}">
                <a16:creationId xmlns:a16="http://schemas.microsoft.com/office/drawing/2014/main" id="{00B0474B-5315-477F-97E0-7C11288AE5A7}"/>
              </a:ext>
            </a:extLst>
          </p:cNvPr>
          <p:cNvSpPr txBox="1"/>
          <p:nvPr/>
        </p:nvSpPr>
        <p:spPr>
          <a:xfrm>
            <a:off x="-41635" y="6672270"/>
            <a:ext cx="1075098" cy="215444"/>
          </a:xfrm>
          <a:prstGeom prst="rect">
            <a:avLst/>
          </a:prstGeom>
          <a:noFill/>
        </p:spPr>
        <p:txBody>
          <a:bodyPr wrap="square" rtlCol="0">
            <a:spAutoFit/>
          </a:bodyPr>
          <a:lstStyle/>
          <a:p>
            <a:r>
              <a:rPr lang="en-US" sz="800" dirty="0"/>
              <a:t>Photo Credit: NCCC</a:t>
            </a:r>
          </a:p>
        </p:txBody>
      </p:sp>
    </p:spTree>
    <p:extLst>
      <p:ext uri="{BB962C8B-B14F-4D97-AF65-F5344CB8AC3E}">
        <p14:creationId xmlns:p14="http://schemas.microsoft.com/office/powerpoint/2010/main" val="42275970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273C75"/>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CD0208-851C-41BC-8AFC-6713940206D4}"/>
              </a:ext>
            </a:extLst>
          </p:cNvPr>
          <p:cNvSpPr>
            <a:spLocks noGrp="1"/>
          </p:cNvSpPr>
          <p:nvPr>
            <p:ph type="title"/>
          </p:nvPr>
        </p:nvSpPr>
        <p:spPr>
          <a:xfrm>
            <a:off x="3401962" y="300342"/>
            <a:ext cx="8566262" cy="1325563"/>
          </a:xfrm>
        </p:spPr>
        <p:txBody>
          <a:bodyPr>
            <a:noAutofit/>
          </a:bodyPr>
          <a:lstStyle/>
          <a:p>
            <a:r>
              <a:rPr lang="en-US" b="1" dirty="0">
                <a:solidFill>
                  <a:srgbClr val="FFFF8F"/>
                </a:solidFill>
                <a:latin typeface="Arial" panose="020B0604020202020204" pitchFamily="34" charset="0"/>
                <a:cs typeface="Arial" panose="020B0604020202020204" pitchFamily="34" charset="0"/>
              </a:rPr>
              <a:t>Disaster Response and Stress</a:t>
            </a:r>
          </a:p>
        </p:txBody>
      </p:sp>
      <p:sp>
        <p:nvSpPr>
          <p:cNvPr id="3" name="Content Placeholder 2">
            <a:extLst>
              <a:ext uri="{FF2B5EF4-FFF2-40B4-BE49-F238E27FC236}">
                <a16:creationId xmlns:a16="http://schemas.microsoft.com/office/drawing/2014/main" id="{ABCBBD8C-C35B-4044-9C5E-68061295F911}"/>
              </a:ext>
            </a:extLst>
          </p:cNvPr>
          <p:cNvSpPr>
            <a:spLocks noGrp="1"/>
          </p:cNvSpPr>
          <p:nvPr>
            <p:ph idx="1"/>
          </p:nvPr>
        </p:nvSpPr>
        <p:spPr>
          <a:xfrm>
            <a:off x="3410490" y="1467284"/>
            <a:ext cx="8557734" cy="4741760"/>
          </a:xfrm>
        </p:spPr>
        <p:txBody>
          <a:bodyPr>
            <a:normAutofit/>
          </a:bodyPr>
          <a:lstStyle/>
          <a:p>
            <a:pPr marL="914400" lvl="2" indent="0">
              <a:buNone/>
            </a:pPr>
            <a:endParaRPr lang="en-US" dirty="0">
              <a:latin typeface="Arial" panose="020B0604020202020204" pitchFamily="34" charset="0"/>
              <a:ea typeface="Cambria" panose="02040503050406030204" pitchFamily="18" charset="0"/>
              <a:cs typeface="Arial" panose="020B0604020202020204" pitchFamily="34" charset="0"/>
            </a:endParaRPr>
          </a:p>
          <a:p>
            <a:pPr marL="0" indent="0">
              <a:buNone/>
            </a:pPr>
            <a:r>
              <a:rPr lang="en-US" dirty="0">
                <a:solidFill>
                  <a:schemeClr val="bg1"/>
                </a:solidFill>
              </a:rPr>
              <a:t>Responders can build their resilience by increasing awareness about risk factors and warning signs, talking with each other, and using healthy coping strategies.</a:t>
            </a:r>
          </a:p>
          <a:p>
            <a:pPr marL="0" indent="0">
              <a:buNone/>
            </a:pPr>
            <a:r>
              <a:rPr lang="en-US" dirty="0">
                <a:solidFill>
                  <a:schemeClr val="bg1"/>
                </a:solidFill>
              </a:rPr>
              <a:t>As you go through trainings, be conscious of how you’re affected. Some of the topics can be heavy and triggering. Make sure to practice self care!</a:t>
            </a:r>
          </a:p>
          <a:p>
            <a:r>
              <a:rPr lang="en-US" dirty="0">
                <a:solidFill>
                  <a:schemeClr val="bg1"/>
                </a:solidFill>
              </a:rPr>
              <a:t>Take a walk after trainings, or develop other self care tactics </a:t>
            </a:r>
          </a:p>
          <a:p>
            <a:r>
              <a:rPr lang="en-US" dirty="0">
                <a:solidFill>
                  <a:schemeClr val="bg1"/>
                </a:solidFill>
              </a:rPr>
              <a:t>Talk to a friend, coworker, or supervisor </a:t>
            </a:r>
          </a:p>
          <a:p>
            <a:endParaRPr lang="en-US" dirty="0">
              <a:solidFill>
                <a:schemeClr val="bg1"/>
              </a:solidFill>
            </a:endParaRPr>
          </a:p>
          <a:p>
            <a:endParaRPr lang="en-US" dirty="0">
              <a:solidFill>
                <a:schemeClr val="bg1"/>
              </a:solidFill>
            </a:endParaRPr>
          </a:p>
        </p:txBody>
      </p:sp>
      <p:sp>
        <p:nvSpPr>
          <p:cNvPr id="4" name="Rectangle 3">
            <a:extLst>
              <a:ext uri="{FF2B5EF4-FFF2-40B4-BE49-F238E27FC236}">
                <a16:creationId xmlns:a16="http://schemas.microsoft.com/office/drawing/2014/main" id="{D887E627-7B71-45F0-9380-2AFDE6DBF4FF}"/>
              </a:ext>
            </a:extLst>
          </p:cNvPr>
          <p:cNvSpPr/>
          <p:nvPr/>
        </p:nvSpPr>
        <p:spPr>
          <a:xfrm>
            <a:off x="-2" y="9832"/>
            <a:ext cx="3195485" cy="683833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a:extLst>
              <a:ext uri="{FF2B5EF4-FFF2-40B4-BE49-F238E27FC236}">
                <a16:creationId xmlns:a16="http://schemas.microsoft.com/office/drawing/2014/main" id="{0EE86035-C947-4ACA-B7AD-4A33A630DB87}"/>
              </a:ext>
            </a:extLst>
          </p:cNvPr>
          <p:cNvPicPr>
            <a:picLocks noChangeAspect="1"/>
          </p:cNvPicPr>
          <p:nvPr/>
        </p:nvPicPr>
        <p:blipFill rotWithShape="1">
          <a:blip r:embed="rId3">
            <a:extLst>
              <a:ext uri="{28A0092B-C50C-407E-A947-70E740481C1C}">
                <a14:useLocalDpi xmlns:a14="http://schemas.microsoft.com/office/drawing/2010/main" val="0"/>
              </a:ext>
            </a:extLst>
          </a:blip>
          <a:srcRect l="19292" t="3342" r="18614" b="15060"/>
          <a:stretch/>
        </p:blipFill>
        <p:spPr>
          <a:xfrm>
            <a:off x="398194" y="2683423"/>
            <a:ext cx="2303644" cy="1723477"/>
          </a:xfrm>
          <a:prstGeom prst="rect">
            <a:avLst/>
          </a:prstGeom>
        </p:spPr>
      </p:pic>
      <p:pic>
        <p:nvPicPr>
          <p:cNvPr id="6" name="Picture 5">
            <a:extLst>
              <a:ext uri="{FF2B5EF4-FFF2-40B4-BE49-F238E27FC236}">
                <a16:creationId xmlns:a16="http://schemas.microsoft.com/office/drawing/2014/main" id="{C4FC0F35-F1DC-4AB5-8276-2229D2D1AB44}"/>
              </a:ext>
            </a:extLst>
          </p:cNvPr>
          <p:cNvPicPr>
            <a:picLocks noChangeAspect="1"/>
          </p:cNvPicPr>
          <p:nvPr/>
        </p:nvPicPr>
        <p:blipFill rotWithShape="1">
          <a:blip r:embed="rId4">
            <a:extLst>
              <a:ext uri="{28A0092B-C50C-407E-A947-70E740481C1C}">
                <a14:useLocalDpi xmlns:a14="http://schemas.microsoft.com/office/drawing/2010/main" val="0"/>
              </a:ext>
            </a:extLst>
          </a:blip>
          <a:srcRect l="1917"/>
          <a:stretch/>
        </p:blipFill>
        <p:spPr>
          <a:xfrm>
            <a:off x="15514" y="14289"/>
            <a:ext cx="3168509" cy="2422816"/>
          </a:xfrm>
          <a:prstGeom prst="rect">
            <a:avLst/>
          </a:prstGeom>
        </p:spPr>
      </p:pic>
      <p:pic>
        <p:nvPicPr>
          <p:cNvPr id="12" name="Picture 11">
            <a:extLst>
              <a:ext uri="{FF2B5EF4-FFF2-40B4-BE49-F238E27FC236}">
                <a16:creationId xmlns:a16="http://schemas.microsoft.com/office/drawing/2014/main" id="{E213EA9F-97C7-4794-9A49-78953B1F47F4}"/>
              </a:ext>
            </a:extLst>
          </p:cNvPr>
          <p:cNvPicPr>
            <a:picLocks noChangeAspect="1"/>
          </p:cNvPicPr>
          <p:nvPr/>
        </p:nvPicPr>
        <p:blipFill rotWithShape="1">
          <a:blip r:embed="rId5">
            <a:extLst>
              <a:ext uri="{28A0092B-C50C-407E-A947-70E740481C1C}">
                <a14:useLocalDpi xmlns:a14="http://schemas.microsoft.com/office/drawing/2010/main" val="0"/>
              </a:ext>
            </a:extLst>
          </a:blip>
          <a:srcRect l="2057" t="-1" b="1361"/>
          <a:stretch/>
        </p:blipFill>
        <p:spPr>
          <a:xfrm>
            <a:off x="20277" y="4709344"/>
            <a:ext cx="3163746" cy="2138824"/>
          </a:xfrm>
          <a:prstGeom prst="rect">
            <a:avLst/>
          </a:prstGeom>
        </p:spPr>
      </p:pic>
      <p:sp>
        <p:nvSpPr>
          <p:cNvPr id="5" name="TextBox 4">
            <a:extLst>
              <a:ext uri="{FF2B5EF4-FFF2-40B4-BE49-F238E27FC236}">
                <a16:creationId xmlns:a16="http://schemas.microsoft.com/office/drawing/2014/main" id="{00B0474B-5315-477F-97E0-7C11288AE5A7}"/>
              </a:ext>
            </a:extLst>
          </p:cNvPr>
          <p:cNvSpPr txBox="1"/>
          <p:nvPr/>
        </p:nvSpPr>
        <p:spPr>
          <a:xfrm>
            <a:off x="-41635" y="6672270"/>
            <a:ext cx="1075098" cy="215444"/>
          </a:xfrm>
          <a:prstGeom prst="rect">
            <a:avLst/>
          </a:prstGeom>
          <a:noFill/>
        </p:spPr>
        <p:txBody>
          <a:bodyPr wrap="square" rtlCol="0">
            <a:spAutoFit/>
          </a:bodyPr>
          <a:lstStyle/>
          <a:p>
            <a:r>
              <a:rPr lang="en-US" sz="800" dirty="0"/>
              <a:t>Photo Credit: NCCC</a:t>
            </a:r>
          </a:p>
        </p:txBody>
      </p:sp>
    </p:spTree>
    <p:extLst>
      <p:ext uri="{BB962C8B-B14F-4D97-AF65-F5344CB8AC3E}">
        <p14:creationId xmlns:p14="http://schemas.microsoft.com/office/powerpoint/2010/main" val="40841090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273C75"/>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CD0208-851C-41BC-8AFC-6713940206D4}"/>
              </a:ext>
            </a:extLst>
          </p:cNvPr>
          <p:cNvSpPr>
            <a:spLocks noGrp="1"/>
          </p:cNvSpPr>
          <p:nvPr>
            <p:ph type="title"/>
          </p:nvPr>
        </p:nvSpPr>
        <p:spPr>
          <a:xfrm>
            <a:off x="3401962" y="300342"/>
            <a:ext cx="8566262" cy="1325563"/>
          </a:xfrm>
        </p:spPr>
        <p:txBody>
          <a:bodyPr>
            <a:noAutofit/>
          </a:bodyPr>
          <a:lstStyle/>
          <a:p>
            <a:r>
              <a:rPr lang="en-US" b="1" dirty="0">
                <a:solidFill>
                  <a:srgbClr val="FFFF8F"/>
                </a:solidFill>
                <a:latin typeface="Arial" panose="020B0604020202020204" pitchFamily="34" charset="0"/>
                <a:cs typeface="Arial" panose="020B0604020202020204" pitchFamily="34" charset="0"/>
              </a:rPr>
              <a:t>Disasters in Wisconsin</a:t>
            </a:r>
          </a:p>
        </p:txBody>
      </p:sp>
      <p:sp>
        <p:nvSpPr>
          <p:cNvPr id="3" name="Content Placeholder 2">
            <a:extLst>
              <a:ext uri="{FF2B5EF4-FFF2-40B4-BE49-F238E27FC236}">
                <a16:creationId xmlns:a16="http://schemas.microsoft.com/office/drawing/2014/main" id="{ABCBBD8C-C35B-4044-9C5E-68061295F911}"/>
              </a:ext>
            </a:extLst>
          </p:cNvPr>
          <p:cNvSpPr>
            <a:spLocks noGrp="1"/>
          </p:cNvSpPr>
          <p:nvPr>
            <p:ph idx="1"/>
          </p:nvPr>
        </p:nvSpPr>
        <p:spPr>
          <a:xfrm>
            <a:off x="3401962" y="2020548"/>
            <a:ext cx="8557734" cy="4741760"/>
          </a:xfrm>
        </p:spPr>
        <p:txBody>
          <a:bodyPr>
            <a:normAutofit/>
          </a:bodyPr>
          <a:lstStyle/>
          <a:p>
            <a:pPr marL="0" marR="0" lvl="0" indent="0">
              <a:spcBef>
                <a:spcPts val="0"/>
              </a:spcBef>
              <a:spcAft>
                <a:spcPts val="0"/>
              </a:spcAft>
              <a:buNone/>
            </a:pPr>
            <a:endParaRPr lang="en-US" sz="3000" b="1" dirty="0">
              <a:solidFill>
                <a:schemeClr val="bg1"/>
              </a:solidFill>
              <a:effectLst/>
              <a:latin typeface="Calibri" panose="020F0502020204030204" pitchFamily="34" charset="0"/>
              <a:ea typeface="Times New Roman" panose="02020603050405020304" pitchFamily="18" charset="0"/>
            </a:endParaRPr>
          </a:p>
          <a:p>
            <a:pPr marL="0" indent="0">
              <a:spcBef>
                <a:spcPts val="0"/>
              </a:spcBef>
              <a:buNone/>
            </a:pPr>
            <a:r>
              <a:rPr lang="en-US" sz="3000" b="1" dirty="0">
                <a:solidFill>
                  <a:schemeClr val="bg1"/>
                </a:solidFill>
                <a:latin typeface="Calibri" panose="020F0502020204030204" pitchFamily="34" charset="0"/>
                <a:ea typeface="Cambria" panose="02040503050406030204" pitchFamily="18" charset="0"/>
                <a:cs typeface="Arial" panose="020B0604020202020204" pitchFamily="34" charset="0"/>
              </a:rPr>
              <a:t>Question for the group: Does anyone know of/remember a disaster that has happened in Wisconsin? </a:t>
            </a:r>
          </a:p>
          <a:p>
            <a:pPr marL="0" indent="0">
              <a:spcBef>
                <a:spcPts val="0"/>
              </a:spcBef>
              <a:buNone/>
            </a:pPr>
            <a:endParaRPr lang="en-US" b="1" dirty="0">
              <a:solidFill>
                <a:schemeClr val="bg1"/>
              </a:solidFill>
              <a:latin typeface="Calibri" panose="020F0502020204030204" pitchFamily="34" charset="0"/>
              <a:ea typeface="Cambria" panose="02040503050406030204" pitchFamily="18" charset="0"/>
              <a:cs typeface="Arial" panose="020B0604020202020204" pitchFamily="34" charset="0"/>
            </a:endParaRPr>
          </a:p>
          <a:p>
            <a:pPr marL="457200" lvl="1" indent="0">
              <a:spcBef>
                <a:spcPts val="0"/>
              </a:spcBef>
              <a:buNone/>
            </a:pPr>
            <a:endParaRPr lang="en-US" dirty="0">
              <a:latin typeface="Arial" panose="020B0604020202020204" pitchFamily="34" charset="0"/>
              <a:ea typeface="Cambria" panose="02040503050406030204" pitchFamily="18" charset="0"/>
              <a:cs typeface="Arial" panose="020B0604020202020204" pitchFamily="34" charset="0"/>
            </a:endParaRPr>
          </a:p>
          <a:p>
            <a:endParaRPr lang="en-US" dirty="0"/>
          </a:p>
        </p:txBody>
      </p:sp>
      <p:sp>
        <p:nvSpPr>
          <p:cNvPr id="4" name="Rectangle 3">
            <a:extLst>
              <a:ext uri="{FF2B5EF4-FFF2-40B4-BE49-F238E27FC236}">
                <a16:creationId xmlns:a16="http://schemas.microsoft.com/office/drawing/2014/main" id="{D887E627-7B71-45F0-9380-2AFDE6DBF4FF}"/>
              </a:ext>
            </a:extLst>
          </p:cNvPr>
          <p:cNvSpPr/>
          <p:nvPr/>
        </p:nvSpPr>
        <p:spPr>
          <a:xfrm>
            <a:off x="-2" y="9832"/>
            <a:ext cx="3195485" cy="683833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a:extLst>
              <a:ext uri="{FF2B5EF4-FFF2-40B4-BE49-F238E27FC236}">
                <a16:creationId xmlns:a16="http://schemas.microsoft.com/office/drawing/2014/main" id="{0EE86035-C947-4ACA-B7AD-4A33A630DB87}"/>
              </a:ext>
            </a:extLst>
          </p:cNvPr>
          <p:cNvPicPr>
            <a:picLocks noChangeAspect="1"/>
          </p:cNvPicPr>
          <p:nvPr/>
        </p:nvPicPr>
        <p:blipFill rotWithShape="1">
          <a:blip r:embed="rId3">
            <a:extLst>
              <a:ext uri="{28A0092B-C50C-407E-A947-70E740481C1C}">
                <a14:useLocalDpi xmlns:a14="http://schemas.microsoft.com/office/drawing/2010/main" val="0"/>
              </a:ext>
            </a:extLst>
          </a:blip>
          <a:srcRect l="19292" t="3342" r="18614" b="15060"/>
          <a:stretch/>
        </p:blipFill>
        <p:spPr>
          <a:xfrm>
            <a:off x="398194" y="2683423"/>
            <a:ext cx="2303644" cy="1723477"/>
          </a:xfrm>
          <a:prstGeom prst="rect">
            <a:avLst/>
          </a:prstGeom>
        </p:spPr>
      </p:pic>
      <p:pic>
        <p:nvPicPr>
          <p:cNvPr id="6" name="Picture 5">
            <a:extLst>
              <a:ext uri="{FF2B5EF4-FFF2-40B4-BE49-F238E27FC236}">
                <a16:creationId xmlns:a16="http://schemas.microsoft.com/office/drawing/2014/main" id="{C4FC0F35-F1DC-4AB5-8276-2229D2D1AB44}"/>
              </a:ext>
            </a:extLst>
          </p:cNvPr>
          <p:cNvPicPr>
            <a:picLocks noChangeAspect="1"/>
          </p:cNvPicPr>
          <p:nvPr/>
        </p:nvPicPr>
        <p:blipFill rotWithShape="1">
          <a:blip r:embed="rId4">
            <a:extLst>
              <a:ext uri="{28A0092B-C50C-407E-A947-70E740481C1C}">
                <a14:useLocalDpi xmlns:a14="http://schemas.microsoft.com/office/drawing/2010/main" val="0"/>
              </a:ext>
            </a:extLst>
          </a:blip>
          <a:srcRect l="1917"/>
          <a:stretch/>
        </p:blipFill>
        <p:spPr>
          <a:xfrm>
            <a:off x="15514" y="14289"/>
            <a:ext cx="3168509" cy="2422816"/>
          </a:xfrm>
          <a:prstGeom prst="rect">
            <a:avLst/>
          </a:prstGeom>
        </p:spPr>
      </p:pic>
      <p:pic>
        <p:nvPicPr>
          <p:cNvPr id="12" name="Picture 11">
            <a:extLst>
              <a:ext uri="{FF2B5EF4-FFF2-40B4-BE49-F238E27FC236}">
                <a16:creationId xmlns:a16="http://schemas.microsoft.com/office/drawing/2014/main" id="{E213EA9F-97C7-4794-9A49-78953B1F47F4}"/>
              </a:ext>
            </a:extLst>
          </p:cNvPr>
          <p:cNvPicPr>
            <a:picLocks noChangeAspect="1"/>
          </p:cNvPicPr>
          <p:nvPr/>
        </p:nvPicPr>
        <p:blipFill rotWithShape="1">
          <a:blip r:embed="rId5">
            <a:extLst>
              <a:ext uri="{28A0092B-C50C-407E-A947-70E740481C1C}">
                <a14:useLocalDpi xmlns:a14="http://schemas.microsoft.com/office/drawing/2010/main" val="0"/>
              </a:ext>
            </a:extLst>
          </a:blip>
          <a:srcRect l="2057" t="-1" b="1361"/>
          <a:stretch/>
        </p:blipFill>
        <p:spPr>
          <a:xfrm>
            <a:off x="20277" y="4709344"/>
            <a:ext cx="3163746" cy="2138824"/>
          </a:xfrm>
          <a:prstGeom prst="rect">
            <a:avLst/>
          </a:prstGeom>
        </p:spPr>
      </p:pic>
      <p:sp>
        <p:nvSpPr>
          <p:cNvPr id="5" name="TextBox 4">
            <a:extLst>
              <a:ext uri="{FF2B5EF4-FFF2-40B4-BE49-F238E27FC236}">
                <a16:creationId xmlns:a16="http://schemas.microsoft.com/office/drawing/2014/main" id="{00B0474B-5315-477F-97E0-7C11288AE5A7}"/>
              </a:ext>
            </a:extLst>
          </p:cNvPr>
          <p:cNvSpPr txBox="1"/>
          <p:nvPr/>
        </p:nvSpPr>
        <p:spPr>
          <a:xfrm>
            <a:off x="-41635" y="6672270"/>
            <a:ext cx="1075098" cy="215444"/>
          </a:xfrm>
          <a:prstGeom prst="rect">
            <a:avLst/>
          </a:prstGeom>
          <a:noFill/>
        </p:spPr>
        <p:txBody>
          <a:bodyPr wrap="square" rtlCol="0">
            <a:spAutoFit/>
          </a:bodyPr>
          <a:lstStyle/>
          <a:p>
            <a:r>
              <a:rPr lang="en-US" sz="800" dirty="0"/>
              <a:t>Photo Credit: NCCC</a:t>
            </a:r>
          </a:p>
        </p:txBody>
      </p:sp>
    </p:spTree>
    <p:extLst>
      <p:ext uri="{BB962C8B-B14F-4D97-AF65-F5344CB8AC3E}">
        <p14:creationId xmlns:p14="http://schemas.microsoft.com/office/powerpoint/2010/main" val="34013919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273C75"/>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CD0208-851C-41BC-8AFC-6713940206D4}"/>
              </a:ext>
            </a:extLst>
          </p:cNvPr>
          <p:cNvSpPr>
            <a:spLocks noGrp="1"/>
          </p:cNvSpPr>
          <p:nvPr>
            <p:ph type="title"/>
          </p:nvPr>
        </p:nvSpPr>
        <p:spPr>
          <a:xfrm>
            <a:off x="3401962" y="300342"/>
            <a:ext cx="8566262" cy="1325563"/>
          </a:xfrm>
        </p:spPr>
        <p:txBody>
          <a:bodyPr>
            <a:noAutofit/>
          </a:bodyPr>
          <a:lstStyle/>
          <a:p>
            <a:r>
              <a:rPr lang="en-US" b="1" dirty="0">
                <a:solidFill>
                  <a:srgbClr val="FFFF8F"/>
                </a:solidFill>
                <a:latin typeface="Arial" panose="020B0604020202020204" pitchFamily="34" charset="0"/>
                <a:cs typeface="Arial" panose="020B0604020202020204" pitchFamily="34" charset="0"/>
              </a:rPr>
              <a:t>Disasters in Wisconsin</a:t>
            </a:r>
          </a:p>
        </p:txBody>
      </p:sp>
      <p:sp>
        <p:nvSpPr>
          <p:cNvPr id="3" name="Content Placeholder 2">
            <a:extLst>
              <a:ext uri="{FF2B5EF4-FFF2-40B4-BE49-F238E27FC236}">
                <a16:creationId xmlns:a16="http://schemas.microsoft.com/office/drawing/2014/main" id="{ABCBBD8C-C35B-4044-9C5E-68061295F911}"/>
              </a:ext>
            </a:extLst>
          </p:cNvPr>
          <p:cNvSpPr>
            <a:spLocks noGrp="1"/>
          </p:cNvSpPr>
          <p:nvPr>
            <p:ph idx="1"/>
          </p:nvPr>
        </p:nvSpPr>
        <p:spPr>
          <a:xfrm>
            <a:off x="3401962" y="2020548"/>
            <a:ext cx="8557734" cy="4741760"/>
          </a:xfrm>
        </p:spPr>
        <p:txBody>
          <a:bodyPr>
            <a:normAutofit/>
          </a:bodyPr>
          <a:lstStyle/>
          <a:p>
            <a:pPr marL="0" indent="0">
              <a:spcBef>
                <a:spcPts val="0"/>
              </a:spcBef>
              <a:buNone/>
            </a:pPr>
            <a:r>
              <a:rPr lang="en-US" sz="2400" b="1" dirty="0">
                <a:solidFill>
                  <a:schemeClr val="bg1"/>
                </a:solidFill>
                <a:ea typeface="Cambria" panose="02040503050406030204" pitchFamily="18" charset="0"/>
                <a:cs typeface="Arial" panose="020B0604020202020204" pitchFamily="34" charset="0"/>
              </a:rPr>
              <a:t>Floods:</a:t>
            </a:r>
            <a:r>
              <a:rPr lang="en-US" sz="3000" b="1" dirty="0">
                <a:solidFill>
                  <a:schemeClr val="bg1"/>
                </a:solidFill>
                <a:ea typeface="Cambria" panose="02040503050406030204" pitchFamily="18" charset="0"/>
                <a:cs typeface="Arial" panose="020B0604020202020204" pitchFamily="34" charset="0"/>
              </a:rPr>
              <a:t> </a:t>
            </a:r>
            <a:r>
              <a:rPr lang="en-US" sz="2000" b="0" i="0" dirty="0">
                <a:solidFill>
                  <a:schemeClr val="bg1"/>
                </a:solidFill>
                <a:effectLst/>
                <a:cs typeface="Arial" panose="020B0604020202020204" pitchFamily="34" charset="0"/>
              </a:rPr>
              <a:t>Floods in Wisconsin are a relatively common occurrence because of overflowing rivers or lakes and heavy surface run-off in flat areas. In 2017, </a:t>
            </a:r>
            <a:r>
              <a:rPr lang="en-US" sz="2000" b="0" i="0" strike="noStrike" dirty="0">
                <a:solidFill>
                  <a:schemeClr val="bg1"/>
                </a:solidFill>
                <a:effectLst/>
                <a:cs typeface="Arial" panose="020B0604020202020204" pitchFamily="34" charset="0"/>
              </a:rPr>
              <a:t>17 counties in southwest Wisconsin</a:t>
            </a:r>
            <a:r>
              <a:rPr lang="en-US" sz="2000" b="0" i="0" dirty="0">
                <a:solidFill>
                  <a:schemeClr val="bg1"/>
                </a:solidFill>
                <a:effectLst/>
                <a:cs typeface="Arial" panose="020B0604020202020204" pitchFamily="34" charset="0"/>
              </a:rPr>
              <a:t> and 3 counties in southeast Wisconsin declared a state of emergency because of heavy rains and flooding. A big flood can cause massive water damage, stall and wash cars away, and create health hazards depending on the source of the water. </a:t>
            </a:r>
          </a:p>
          <a:p>
            <a:pPr marL="0" indent="0">
              <a:spcBef>
                <a:spcPts val="0"/>
              </a:spcBef>
              <a:buNone/>
            </a:pPr>
            <a:endParaRPr lang="en-US" sz="3000" b="1" dirty="0">
              <a:solidFill>
                <a:schemeClr val="bg1"/>
              </a:solidFill>
              <a:ea typeface="Cambria" panose="02040503050406030204" pitchFamily="18" charset="0"/>
              <a:cs typeface="Arial" panose="020B0604020202020204" pitchFamily="34" charset="0"/>
            </a:endParaRPr>
          </a:p>
          <a:p>
            <a:pPr marL="0" indent="0">
              <a:spcBef>
                <a:spcPts val="0"/>
              </a:spcBef>
              <a:buNone/>
            </a:pPr>
            <a:r>
              <a:rPr lang="en-US" sz="2400" b="1" dirty="0">
                <a:solidFill>
                  <a:schemeClr val="bg1"/>
                </a:solidFill>
                <a:ea typeface="Cambria" panose="02040503050406030204" pitchFamily="18" charset="0"/>
                <a:cs typeface="Arial" panose="020B0604020202020204" pitchFamily="34" charset="0"/>
              </a:rPr>
              <a:t>Tornados:</a:t>
            </a:r>
            <a:r>
              <a:rPr lang="en-US" sz="3000" b="1" dirty="0">
                <a:solidFill>
                  <a:schemeClr val="bg1"/>
                </a:solidFill>
                <a:ea typeface="Cambria" panose="02040503050406030204" pitchFamily="18" charset="0"/>
                <a:cs typeface="Arial" panose="020B0604020202020204" pitchFamily="34" charset="0"/>
              </a:rPr>
              <a:t> </a:t>
            </a:r>
            <a:r>
              <a:rPr lang="en-US" sz="2000" b="0" i="0" dirty="0">
                <a:solidFill>
                  <a:schemeClr val="bg1"/>
                </a:solidFill>
                <a:effectLst/>
                <a:cs typeface="Arial" panose="020B0604020202020204" pitchFamily="34" charset="0"/>
              </a:rPr>
              <a:t>Tornados are quite common in Wisconsin, especially in the southern part of the state. Tornados can cause damage to homes, crops</a:t>
            </a:r>
            <a:r>
              <a:rPr lang="en-US" sz="2000" dirty="0">
                <a:solidFill>
                  <a:schemeClr val="bg1"/>
                </a:solidFill>
                <a:cs typeface="Arial" panose="020B0604020202020204" pitchFamily="34" charset="0"/>
              </a:rPr>
              <a:t> and</a:t>
            </a:r>
            <a:r>
              <a:rPr lang="en-US" sz="2000" b="0" i="0" dirty="0">
                <a:solidFill>
                  <a:schemeClr val="bg1"/>
                </a:solidFill>
                <a:effectLst/>
                <a:cs typeface="Arial" panose="020B0604020202020204" pitchFamily="34" charset="0"/>
              </a:rPr>
              <a:t> roads. In 1984 an F5 tornado blew through the town of Barneveld, killing 9 people. </a:t>
            </a:r>
            <a:endParaRPr lang="en-US" sz="2000" b="1" dirty="0">
              <a:solidFill>
                <a:schemeClr val="bg1"/>
              </a:solidFill>
              <a:ea typeface="Cambria" panose="02040503050406030204" pitchFamily="18" charset="0"/>
              <a:cs typeface="Arial" panose="020B0604020202020204" pitchFamily="34" charset="0"/>
            </a:endParaRPr>
          </a:p>
          <a:p>
            <a:pPr marL="457200" lvl="1" indent="0">
              <a:spcBef>
                <a:spcPts val="0"/>
              </a:spcBef>
              <a:buNone/>
            </a:pPr>
            <a:endParaRPr lang="en-US" dirty="0">
              <a:latin typeface="Arial" panose="020B0604020202020204" pitchFamily="34" charset="0"/>
              <a:ea typeface="Cambria" panose="02040503050406030204" pitchFamily="18" charset="0"/>
              <a:cs typeface="Arial" panose="020B0604020202020204" pitchFamily="34" charset="0"/>
            </a:endParaRPr>
          </a:p>
          <a:p>
            <a:endParaRPr lang="en-US" dirty="0"/>
          </a:p>
        </p:txBody>
      </p:sp>
      <p:sp>
        <p:nvSpPr>
          <p:cNvPr id="4" name="Rectangle 3">
            <a:extLst>
              <a:ext uri="{FF2B5EF4-FFF2-40B4-BE49-F238E27FC236}">
                <a16:creationId xmlns:a16="http://schemas.microsoft.com/office/drawing/2014/main" id="{D887E627-7B71-45F0-9380-2AFDE6DBF4FF}"/>
              </a:ext>
            </a:extLst>
          </p:cNvPr>
          <p:cNvSpPr/>
          <p:nvPr/>
        </p:nvSpPr>
        <p:spPr>
          <a:xfrm>
            <a:off x="-2" y="9832"/>
            <a:ext cx="3195485" cy="683833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a:extLst>
              <a:ext uri="{FF2B5EF4-FFF2-40B4-BE49-F238E27FC236}">
                <a16:creationId xmlns:a16="http://schemas.microsoft.com/office/drawing/2014/main" id="{0EE86035-C947-4ACA-B7AD-4A33A630DB87}"/>
              </a:ext>
            </a:extLst>
          </p:cNvPr>
          <p:cNvPicPr>
            <a:picLocks noChangeAspect="1"/>
          </p:cNvPicPr>
          <p:nvPr/>
        </p:nvPicPr>
        <p:blipFill rotWithShape="1">
          <a:blip r:embed="rId3">
            <a:extLst>
              <a:ext uri="{28A0092B-C50C-407E-A947-70E740481C1C}">
                <a14:useLocalDpi xmlns:a14="http://schemas.microsoft.com/office/drawing/2010/main" val="0"/>
              </a:ext>
            </a:extLst>
          </a:blip>
          <a:srcRect l="19292" t="3342" r="18614" b="15060"/>
          <a:stretch/>
        </p:blipFill>
        <p:spPr>
          <a:xfrm>
            <a:off x="398194" y="2683423"/>
            <a:ext cx="2303644" cy="1723477"/>
          </a:xfrm>
          <a:prstGeom prst="rect">
            <a:avLst/>
          </a:prstGeom>
        </p:spPr>
      </p:pic>
      <p:pic>
        <p:nvPicPr>
          <p:cNvPr id="6" name="Picture 5">
            <a:extLst>
              <a:ext uri="{FF2B5EF4-FFF2-40B4-BE49-F238E27FC236}">
                <a16:creationId xmlns:a16="http://schemas.microsoft.com/office/drawing/2014/main" id="{C4FC0F35-F1DC-4AB5-8276-2229D2D1AB44}"/>
              </a:ext>
            </a:extLst>
          </p:cNvPr>
          <p:cNvPicPr>
            <a:picLocks noChangeAspect="1"/>
          </p:cNvPicPr>
          <p:nvPr/>
        </p:nvPicPr>
        <p:blipFill rotWithShape="1">
          <a:blip r:embed="rId4">
            <a:extLst>
              <a:ext uri="{28A0092B-C50C-407E-A947-70E740481C1C}">
                <a14:useLocalDpi xmlns:a14="http://schemas.microsoft.com/office/drawing/2010/main" val="0"/>
              </a:ext>
            </a:extLst>
          </a:blip>
          <a:srcRect l="1917"/>
          <a:stretch/>
        </p:blipFill>
        <p:spPr>
          <a:xfrm>
            <a:off x="15514" y="14289"/>
            <a:ext cx="3168509" cy="2422816"/>
          </a:xfrm>
          <a:prstGeom prst="rect">
            <a:avLst/>
          </a:prstGeom>
        </p:spPr>
      </p:pic>
      <p:pic>
        <p:nvPicPr>
          <p:cNvPr id="12" name="Picture 11">
            <a:extLst>
              <a:ext uri="{FF2B5EF4-FFF2-40B4-BE49-F238E27FC236}">
                <a16:creationId xmlns:a16="http://schemas.microsoft.com/office/drawing/2014/main" id="{E213EA9F-97C7-4794-9A49-78953B1F47F4}"/>
              </a:ext>
            </a:extLst>
          </p:cNvPr>
          <p:cNvPicPr>
            <a:picLocks noChangeAspect="1"/>
          </p:cNvPicPr>
          <p:nvPr/>
        </p:nvPicPr>
        <p:blipFill rotWithShape="1">
          <a:blip r:embed="rId5">
            <a:extLst>
              <a:ext uri="{28A0092B-C50C-407E-A947-70E740481C1C}">
                <a14:useLocalDpi xmlns:a14="http://schemas.microsoft.com/office/drawing/2010/main" val="0"/>
              </a:ext>
            </a:extLst>
          </a:blip>
          <a:srcRect l="2057" t="-1" b="1361"/>
          <a:stretch/>
        </p:blipFill>
        <p:spPr>
          <a:xfrm>
            <a:off x="20277" y="4709344"/>
            <a:ext cx="3163746" cy="2138824"/>
          </a:xfrm>
          <a:prstGeom prst="rect">
            <a:avLst/>
          </a:prstGeom>
        </p:spPr>
      </p:pic>
      <p:sp>
        <p:nvSpPr>
          <p:cNvPr id="5" name="TextBox 4">
            <a:extLst>
              <a:ext uri="{FF2B5EF4-FFF2-40B4-BE49-F238E27FC236}">
                <a16:creationId xmlns:a16="http://schemas.microsoft.com/office/drawing/2014/main" id="{00B0474B-5315-477F-97E0-7C11288AE5A7}"/>
              </a:ext>
            </a:extLst>
          </p:cNvPr>
          <p:cNvSpPr txBox="1"/>
          <p:nvPr/>
        </p:nvSpPr>
        <p:spPr>
          <a:xfrm>
            <a:off x="-41635" y="6672270"/>
            <a:ext cx="1075098" cy="215444"/>
          </a:xfrm>
          <a:prstGeom prst="rect">
            <a:avLst/>
          </a:prstGeom>
          <a:noFill/>
        </p:spPr>
        <p:txBody>
          <a:bodyPr wrap="square" rtlCol="0">
            <a:spAutoFit/>
          </a:bodyPr>
          <a:lstStyle/>
          <a:p>
            <a:r>
              <a:rPr lang="en-US" sz="800" dirty="0"/>
              <a:t>Photo Credit: NCCC</a:t>
            </a:r>
          </a:p>
        </p:txBody>
      </p:sp>
    </p:spTree>
    <p:extLst>
      <p:ext uri="{BB962C8B-B14F-4D97-AF65-F5344CB8AC3E}">
        <p14:creationId xmlns:p14="http://schemas.microsoft.com/office/powerpoint/2010/main" val="6145572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273C75"/>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CD0208-851C-41BC-8AFC-6713940206D4}"/>
              </a:ext>
            </a:extLst>
          </p:cNvPr>
          <p:cNvSpPr>
            <a:spLocks noGrp="1"/>
          </p:cNvSpPr>
          <p:nvPr>
            <p:ph type="title"/>
          </p:nvPr>
        </p:nvSpPr>
        <p:spPr>
          <a:xfrm>
            <a:off x="3401962" y="300342"/>
            <a:ext cx="8566262" cy="1325563"/>
          </a:xfrm>
        </p:spPr>
        <p:txBody>
          <a:bodyPr>
            <a:noAutofit/>
          </a:bodyPr>
          <a:lstStyle/>
          <a:p>
            <a:r>
              <a:rPr lang="en-US" b="1" dirty="0">
                <a:solidFill>
                  <a:srgbClr val="FFFF8F"/>
                </a:solidFill>
                <a:latin typeface="Arial" panose="020B0604020202020204" pitchFamily="34" charset="0"/>
                <a:cs typeface="Arial" panose="020B0604020202020204" pitchFamily="34" charset="0"/>
              </a:rPr>
              <a:t>Disasters in Wisconsin</a:t>
            </a:r>
          </a:p>
        </p:txBody>
      </p:sp>
      <p:sp>
        <p:nvSpPr>
          <p:cNvPr id="3" name="Content Placeholder 2">
            <a:extLst>
              <a:ext uri="{FF2B5EF4-FFF2-40B4-BE49-F238E27FC236}">
                <a16:creationId xmlns:a16="http://schemas.microsoft.com/office/drawing/2014/main" id="{ABCBBD8C-C35B-4044-9C5E-68061295F911}"/>
              </a:ext>
            </a:extLst>
          </p:cNvPr>
          <p:cNvSpPr>
            <a:spLocks noGrp="1"/>
          </p:cNvSpPr>
          <p:nvPr>
            <p:ph idx="1"/>
          </p:nvPr>
        </p:nvSpPr>
        <p:spPr>
          <a:xfrm>
            <a:off x="3401962" y="2020548"/>
            <a:ext cx="8557734" cy="4741760"/>
          </a:xfrm>
        </p:spPr>
        <p:txBody>
          <a:bodyPr>
            <a:normAutofit/>
          </a:bodyPr>
          <a:lstStyle/>
          <a:p>
            <a:pPr marL="0" indent="0">
              <a:spcBef>
                <a:spcPts val="0"/>
              </a:spcBef>
              <a:buNone/>
            </a:pPr>
            <a:r>
              <a:rPr lang="en-US" sz="2400" b="1" dirty="0">
                <a:solidFill>
                  <a:schemeClr val="bg1"/>
                </a:solidFill>
                <a:latin typeface="Arial" panose="020B0604020202020204" pitchFamily="34" charset="0"/>
                <a:ea typeface="Cambria" panose="02040503050406030204" pitchFamily="18" charset="0"/>
                <a:cs typeface="Arial" panose="020B0604020202020204" pitchFamily="34" charset="0"/>
              </a:rPr>
              <a:t>Blizzards and Snowstorms</a:t>
            </a:r>
            <a:r>
              <a:rPr lang="en-US" b="1" dirty="0">
                <a:solidFill>
                  <a:schemeClr val="bg1"/>
                </a:solidFill>
                <a:latin typeface="Arial" panose="020B0604020202020204" pitchFamily="34" charset="0"/>
                <a:ea typeface="Cambria" panose="02040503050406030204" pitchFamily="18" charset="0"/>
                <a:cs typeface="Arial" panose="020B0604020202020204" pitchFamily="34" charset="0"/>
              </a:rPr>
              <a:t>: </a:t>
            </a:r>
            <a:r>
              <a:rPr lang="en-US" sz="2000" b="0" i="0" dirty="0">
                <a:solidFill>
                  <a:schemeClr val="bg1"/>
                </a:solidFill>
                <a:effectLst/>
                <a:latin typeface="Arial" panose="020B0604020202020204" pitchFamily="34" charset="0"/>
                <a:cs typeface="Arial" panose="020B0604020202020204" pitchFamily="34" charset="0"/>
              </a:rPr>
              <a:t>Blizzards, snowstorms, and ice storms can all do major damage to your roof, create dangerous roadways, and even increase the risk of carbon monoxide poisoning in your home or car. For folks in our communities who don’t have a home, snow and cold can cause dangerous exposure. For folks in our community whose electricity isn’t reliable, storms can cause cold, dangerous conditions. </a:t>
            </a:r>
            <a:endParaRPr lang="en-US" sz="2000" b="1" dirty="0">
              <a:solidFill>
                <a:schemeClr val="bg1"/>
              </a:solidFill>
              <a:latin typeface="Arial" panose="020B0604020202020204" pitchFamily="34" charset="0"/>
              <a:ea typeface="Cambria" panose="02040503050406030204" pitchFamily="18" charset="0"/>
              <a:cs typeface="Arial" panose="020B0604020202020204" pitchFamily="34" charset="0"/>
            </a:endParaRPr>
          </a:p>
          <a:p>
            <a:pPr marL="457200" lvl="1" indent="0">
              <a:spcBef>
                <a:spcPts val="0"/>
              </a:spcBef>
              <a:buNone/>
            </a:pPr>
            <a:endParaRPr lang="en-US" dirty="0">
              <a:latin typeface="Arial" panose="020B0604020202020204" pitchFamily="34" charset="0"/>
              <a:ea typeface="Cambria" panose="02040503050406030204" pitchFamily="18" charset="0"/>
              <a:cs typeface="Arial" panose="020B0604020202020204" pitchFamily="34" charset="0"/>
            </a:endParaRPr>
          </a:p>
          <a:p>
            <a:pPr marL="0" indent="0">
              <a:buNone/>
            </a:pPr>
            <a:r>
              <a:rPr lang="en-US" sz="2400" b="1" dirty="0">
                <a:solidFill>
                  <a:schemeClr val="bg1"/>
                </a:solidFill>
                <a:latin typeface="Arial" panose="020B0604020202020204" pitchFamily="34" charset="0"/>
                <a:cs typeface="Arial" panose="020B0604020202020204" pitchFamily="34" charset="0"/>
              </a:rPr>
              <a:t>Wildfires</a:t>
            </a:r>
            <a:r>
              <a:rPr lang="en-US" sz="2000" dirty="0">
                <a:solidFill>
                  <a:schemeClr val="bg1"/>
                </a:solidFill>
                <a:latin typeface="Arial" panose="020B0604020202020204" pitchFamily="34" charset="0"/>
                <a:cs typeface="Arial" panose="020B0604020202020204" pitchFamily="34" charset="0"/>
              </a:rPr>
              <a:t>: </a:t>
            </a:r>
            <a:r>
              <a:rPr lang="en-US" sz="2000" b="0" i="0" dirty="0">
                <a:solidFill>
                  <a:schemeClr val="bg1"/>
                </a:solidFill>
                <a:effectLst/>
                <a:latin typeface="Arial" panose="020B0604020202020204" pitchFamily="34" charset="0"/>
                <a:cs typeface="Arial" panose="020B0604020202020204" pitchFamily="34" charset="0"/>
              </a:rPr>
              <a:t>Wildfires are a huge risk in Wisconsin, especially during the spring, where as the snow melts, leaves, pine needles, and other combustibles are left on the ground to dry. In 2005, a fire to burn grass became out of control, burning over 3100 acres in Big Flats (Adams County), and destroying 30 homes.</a:t>
            </a:r>
          </a:p>
          <a:p>
            <a:pPr marL="0" indent="0">
              <a:buNone/>
            </a:pPr>
            <a:endParaRPr lang="en-US" sz="2000" dirty="0">
              <a:solidFill>
                <a:schemeClr val="bg1"/>
              </a:solidFill>
              <a:latin typeface="Arial" panose="020B0604020202020204" pitchFamily="34" charset="0"/>
              <a:cs typeface="Arial" panose="020B0604020202020204" pitchFamily="34" charset="0"/>
            </a:endParaRPr>
          </a:p>
          <a:p>
            <a:pPr marL="0" indent="0">
              <a:buNone/>
            </a:pPr>
            <a:endParaRPr lang="en-US" sz="2000" dirty="0">
              <a:solidFill>
                <a:schemeClr val="bg1"/>
              </a:solidFill>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D887E627-7B71-45F0-9380-2AFDE6DBF4FF}"/>
              </a:ext>
            </a:extLst>
          </p:cNvPr>
          <p:cNvSpPr/>
          <p:nvPr/>
        </p:nvSpPr>
        <p:spPr>
          <a:xfrm>
            <a:off x="-2" y="9832"/>
            <a:ext cx="3195485" cy="683833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a:extLst>
              <a:ext uri="{FF2B5EF4-FFF2-40B4-BE49-F238E27FC236}">
                <a16:creationId xmlns:a16="http://schemas.microsoft.com/office/drawing/2014/main" id="{0EE86035-C947-4ACA-B7AD-4A33A630DB87}"/>
              </a:ext>
            </a:extLst>
          </p:cNvPr>
          <p:cNvPicPr>
            <a:picLocks noChangeAspect="1"/>
          </p:cNvPicPr>
          <p:nvPr/>
        </p:nvPicPr>
        <p:blipFill rotWithShape="1">
          <a:blip r:embed="rId3">
            <a:extLst>
              <a:ext uri="{28A0092B-C50C-407E-A947-70E740481C1C}">
                <a14:useLocalDpi xmlns:a14="http://schemas.microsoft.com/office/drawing/2010/main" val="0"/>
              </a:ext>
            </a:extLst>
          </a:blip>
          <a:srcRect l="19292" t="3342" r="18614" b="15060"/>
          <a:stretch/>
        </p:blipFill>
        <p:spPr>
          <a:xfrm>
            <a:off x="398194" y="2683423"/>
            <a:ext cx="2303644" cy="1723477"/>
          </a:xfrm>
          <a:prstGeom prst="rect">
            <a:avLst/>
          </a:prstGeom>
        </p:spPr>
      </p:pic>
      <p:pic>
        <p:nvPicPr>
          <p:cNvPr id="6" name="Picture 5">
            <a:extLst>
              <a:ext uri="{FF2B5EF4-FFF2-40B4-BE49-F238E27FC236}">
                <a16:creationId xmlns:a16="http://schemas.microsoft.com/office/drawing/2014/main" id="{C4FC0F35-F1DC-4AB5-8276-2229D2D1AB44}"/>
              </a:ext>
            </a:extLst>
          </p:cNvPr>
          <p:cNvPicPr>
            <a:picLocks noChangeAspect="1"/>
          </p:cNvPicPr>
          <p:nvPr/>
        </p:nvPicPr>
        <p:blipFill rotWithShape="1">
          <a:blip r:embed="rId4">
            <a:extLst>
              <a:ext uri="{28A0092B-C50C-407E-A947-70E740481C1C}">
                <a14:useLocalDpi xmlns:a14="http://schemas.microsoft.com/office/drawing/2010/main" val="0"/>
              </a:ext>
            </a:extLst>
          </a:blip>
          <a:srcRect l="1917"/>
          <a:stretch/>
        </p:blipFill>
        <p:spPr>
          <a:xfrm>
            <a:off x="15514" y="14289"/>
            <a:ext cx="3168509" cy="2422816"/>
          </a:xfrm>
          <a:prstGeom prst="rect">
            <a:avLst/>
          </a:prstGeom>
        </p:spPr>
      </p:pic>
      <p:pic>
        <p:nvPicPr>
          <p:cNvPr id="12" name="Picture 11">
            <a:extLst>
              <a:ext uri="{FF2B5EF4-FFF2-40B4-BE49-F238E27FC236}">
                <a16:creationId xmlns:a16="http://schemas.microsoft.com/office/drawing/2014/main" id="{E213EA9F-97C7-4794-9A49-78953B1F47F4}"/>
              </a:ext>
            </a:extLst>
          </p:cNvPr>
          <p:cNvPicPr>
            <a:picLocks noChangeAspect="1"/>
          </p:cNvPicPr>
          <p:nvPr/>
        </p:nvPicPr>
        <p:blipFill rotWithShape="1">
          <a:blip r:embed="rId5">
            <a:extLst>
              <a:ext uri="{28A0092B-C50C-407E-A947-70E740481C1C}">
                <a14:useLocalDpi xmlns:a14="http://schemas.microsoft.com/office/drawing/2010/main" val="0"/>
              </a:ext>
            </a:extLst>
          </a:blip>
          <a:srcRect l="2057" t="-1" b="1361"/>
          <a:stretch/>
        </p:blipFill>
        <p:spPr>
          <a:xfrm>
            <a:off x="20277" y="4709344"/>
            <a:ext cx="3163746" cy="2138824"/>
          </a:xfrm>
          <a:prstGeom prst="rect">
            <a:avLst/>
          </a:prstGeom>
        </p:spPr>
      </p:pic>
      <p:sp>
        <p:nvSpPr>
          <p:cNvPr id="5" name="TextBox 4">
            <a:extLst>
              <a:ext uri="{FF2B5EF4-FFF2-40B4-BE49-F238E27FC236}">
                <a16:creationId xmlns:a16="http://schemas.microsoft.com/office/drawing/2014/main" id="{00B0474B-5315-477F-97E0-7C11288AE5A7}"/>
              </a:ext>
            </a:extLst>
          </p:cNvPr>
          <p:cNvSpPr txBox="1"/>
          <p:nvPr/>
        </p:nvSpPr>
        <p:spPr>
          <a:xfrm>
            <a:off x="-41635" y="6672270"/>
            <a:ext cx="1075098" cy="215444"/>
          </a:xfrm>
          <a:prstGeom prst="rect">
            <a:avLst/>
          </a:prstGeom>
          <a:noFill/>
        </p:spPr>
        <p:txBody>
          <a:bodyPr wrap="square" rtlCol="0">
            <a:spAutoFit/>
          </a:bodyPr>
          <a:lstStyle/>
          <a:p>
            <a:r>
              <a:rPr lang="en-US" sz="800" dirty="0"/>
              <a:t>Photo Credit: NCCC</a:t>
            </a:r>
          </a:p>
        </p:txBody>
      </p:sp>
    </p:spTree>
    <p:extLst>
      <p:ext uri="{BB962C8B-B14F-4D97-AF65-F5344CB8AC3E}">
        <p14:creationId xmlns:p14="http://schemas.microsoft.com/office/powerpoint/2010/main" val="263115965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1592</TotalTime>
  <Words>1390</Words>
  <Application>Microsoft Office PowerPoint</Application>
  <PresentationFormat>Widescreen</PresentationFormat>
  <Paragraphs>189</Paragraphs>
  <Slides>15</Slides>
  <Notes>15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15</vt:i4>
      </vt:variant>
    </vt:vector>
  </HeadingPairs>
  <TitlesOfParts>
    <vt:vector size="22" baseType="lpstr">
      <vt:lpstr>Arial</vt:lpstr>
      <vt:lpstr>Calibri</vt:lpstr>
      <vt:lpstr>Calibri Light</vt:lpstr>
      <vt:lpstr>Inter</vt:lpstr>
      <vt:lpstr>Symbol</vt:lpstr>
      <vt:lpstr>Wingdings</vt:lpstr>
      <vt:lpstr>Office Theme</vt:lpstr>
      <vt:lpstr>Welcome to the AmeriCorps Disaster Team!</vt:lpstr>
      <vt:lpstr>Introductions</vt:lpstr>
      <vt:lpstr>What to expect from the year!</vt:lpstr>
      <vt:lpstr>Schedule</vt:lpstr>
      <vt:lpstr>Disaster Response and Stress</vt:lpstr>
      <vt:lpstr>Disaster Response and Stress</vt:lpstr>
      <vt:lpstr>Disasters in Wisconsin</vt:lpstr>
      <vt:lpstr>Disasters in Wisconsin</vt:lpstr>
      <vt:lpstr>Disasters in Wisconsin</vt:lpstr>
      <vt:lpstr>Disasters in Wisconsin</vt:lpstr>
      <vt:lpstr>Our Role in Recovery</vt:lpstr>
      <vt:lpstr>WELCOME MEGAN KENNEY!</vt:lpstr>
      <vt:lpstr>Break out Group Activity</vt:lpstr>
      <vt:lpstr>What does FEMA recommend?</vt:lpstr>
      <vt:lpstr>Thanks for joining!!!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2021 AmeriCorps Opening Ceremony</dc:title>
  <dc:creator>Clower, Kyle - DOA</dc:creator>
  <cp:lastModifiedBy>Donaldson, Rachel - DOA</cp:lastModifiedBy>
  <cp:revision>25</cp:revision>
  <dcterms:created xsi:type="dcterms:W3CDTF">2021-10-13T19:40:01Z</dcterms:created>
  <dcterms:modified xsi:type="dcterms:W3CDTF">2023-11-15T18:16:00Z</dcterms:modified>
</cp:coreProperties>
</file>